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82" r:id="rId3"/>
    <p:sldId id="267" r:id="rId4"/>
    <p:sldId id="281" r:id="rId5"/>
    <p:sldId id="285" r:id="rId6"/>
    <p:sldId id="286" r:id="rId7"/>
    <p:sldId id="256" r:id="rId8"/>
    <p:sldId id="287" r:id="rId9"/>
    <p:sldId id="288" r:id="rId10"/>
    <p:sldId id="289" r:id="rId11"/>
    <p:sldId id="290" r:id="rId12"/>
    <p:sldId id="261" r:id="rId13"/>
    <p:sldId id="262" r:id="rId14"/>
    <p:sldId id="259" r:id="rId15"/>
    <p:sldId id="257" r:id="rId16"/>
    <p:sldId id="258" r:id="rId17"/>
    <p:sldId id="260" r:id="rId18"/>
    <p:sldId id="276" r:id="rId19"/>
    <p:sldId id="269" r:id="rId20"/>
    <p:sldId id="270" r:id="rId21"/>
    <p:sldId id="272" r:id="rId22"/>
    <p:sldId id="273" r:id="rId23"/>
    <p:sldId id="271" r:id="rId24"/>
    <p:sldId id="274" r:id="rId25"/>
    <p:sldId id="275" r:id="rId26"/>
    <p:sldId id="279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4/3/2024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2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2590800" y="3429000"/>
            <a:ext cx="6324600" cy="31242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Родительское собрание </a:t>
            </a:r>
          </a:p>
          <a:p>
            <a:r>
              <a:rPr lang="ru-RU" b="0" dirty="0" smtClean="0">
                <a:solidFill>
                  <a:srgbClr val="7030A0"/>
                </a:solidFill>
              </a:rPr>
              <a:t> </a:t>
            </a:r>
          </a:p>
          <a:p>
            <a:r>
              <a:rPr lang="ru-RU" sz="2000" b="0" dirty="0" smtClean="0">
                <a:solidFill>
                  <a:srgbClr val="7030A0"/>
                </a:solidFill>
              </a:rPr>
              <a:t>Тема: Организация работы группы в новом учебном году. Возрастные особенности детей 4 – 5 лет.</a:t>
            </a:r>
          </a:p>
          <a:p>
            <a:r>
              <a:rPr lang="ru-RU" sz="2000" b="0" dirty="0" smtClean="0">
                <a:solidFill>
                  <a:srgbClr val="7030A0"/>
                </a:solidFill>
              </a:rPr>
              <a:t>Цель: Моделирование перспектив взаимодействия  с родителями на новый учебный год, повышение педагогической компетентности родителей.</a:t>
            </a:r>
            <a:endParaRPr lang="ru-RU" sz="2000" b="0" dirty="0">
              <a:solidFill>
                <a:srgbClr val="7030A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84175"/>
            <a:ext cx="3657600" cy="258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57200"/>
            <a:ext cx="2438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960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Федеральная образовательная программа дошкольного образования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4098" name="Picture 2" descr="C:\Users\Виктор\Desktop\IMG_20230919_000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447800"/>
            <a:ext cx="371756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иктор\Documents\IMG_20230919_000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555380"/>
            <a:ext cx="3641494" cy="515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955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C:\Users\Виктор\Documents\IMG_20230919_000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9" y="762000"/>
            <a:ext cx="4295521" cy="607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Виктор\Documents\IMG_20230919_000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"/>
            <a:ext cx="4120882" cy="582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48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Виктор\Documents\IMG_20230919_000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85978"/>
            <a:ext cx="4114800" cy="581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Виктор\Documents\IMG_20230919_0005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12" y="76200"/>
            <a:ext cx="3986949" cy="5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079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357" y="152401"/>
            <a:ext cx="4701243" cy="6625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863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1909" y="174914"/>
            <a:ext cx="4710545" cy="6632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788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43200" y="1066800"/>
            <a:ext cx="57912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i="1" dirty="0" smtClean="0">
                <a:solidFill>
                  <a:srgbClr val="7030A0"/>
                </a:solidFill>
              </a:rPr>
              <a:t>Применение </a:t>
            </a:r>
            <a:r>
              <a:rPr lang="ru-RU" sz="2400" b="1" i="1" dirty="0" err="1" smtClean="0">
                <a:solidFill>
                  <a:srgbClr val="7030A0"/>
                </a:solidFill>
              </a:rPr>
              <a:t>Реджио</a:t>
            </a:r>
            <a:r>
              <a:rPr lang="ru-RU" sz="2400" b="1" i="1" dirty="0" smtClean="0">
                <a:solidFill>
                  <a:srgbClr val="7030A0"/>
                </a:solidFill>
              </a:rPr>
              <a:t> подхода в воспитании детей дошкольного возраста.</a:t>
            </a:r>
          </a:p>
          <a:p>
            <a:endParaRPr lang="ru-RU" sz="2400" b="1" i="1" dirty="0" smtClean="0">
              <a:solidFill>
                <a:srgbClr val="7030A0"/>
              </a:solidFill>
            </a:endParaRPr>
          </a:p>
          <a:p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Уважать ребёнка и смотреть ему в глаз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Объяснить правила и принять их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Не «неправильно», а «по - другому»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Предлагать выбор и не торопить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Учиться в любой ситуации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dirty="0">
                <a:solidFill>
                  <a:prstClr val="black"/>
                </a:solidFill>
                <a:ea typeface="+mj-ea"/>
                <a:cs typeface="+mj-cs"/>
              </a:rPr>
              <a:t>Фантазировать важнее, чем читать</a:t>
            </a:r>
            <a:br>
              <a:rPr lang="ru-RU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sz="2400" b="1" i="1" dirty="0" smtClean="0">
              <a:solidFill>
                <a:srgbClr val="7030A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i="1" dirty="0">
                <a:solidFill>
                  <a:srgbClr val="7030A0"/>
                </a:solidFill>
                <a:ea typeface="+mj-ea"/>
                <a:cs typeface="+mj-cs"/>
              </a:rPr>
              <a:t>Инновационный подход к развивающей среде.</a:t>
            </a:r>
            <a:endParaRPr lang="ru-RU" sz="2400" b="1" i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3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Стенды в раздевалке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33400" y="990600"/>
            <a:ext cx="7391400" cy="5483352"/>
          </a:xfrm>
          <a:ln>
            <a:solidFill>
              <a:srgbClr val="FFC000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  «Здравствуйте, я пришёл!» </a:t>
            </a:r>
          </a:p>
          <a:p>
            <a:pPr marL="0" indent="0">
              <a:buNone/>
            </a:pPr>
            <a:r>
              <a:rPr lang="ru-RU" dirty="0" smtClean="0"/>
              <a:t>(эмоциональный интеллект)</a:t>
            </a:r>
          </a:p>
          <a:p>
            <a:r>
              <a:rPr lang="ru-RU" dirty="0" smtClean="0"/>
              <a:t>Приветствия и прощания (выбор)</a:t>
            </a:r>
          </a:p>
          <a:p>
            <a:r>
              <a:rPr lang="ru-RU" dirty="0" smtClean="0"/>
              <a:t> «Стоп кадр» (фото выставка по темам)</a:t>
            </a:r>
          </a:p>
          <a:p>
            <a:r>
              <a:rPr lang="ru-RU" dirty="0" smtClean="0"/>
              <a:t> Всё обо мне (паспорт ребёнка)</a:t>
            </a:r>
          </a:p>
          <a:p>
            <a:r>
              <a:rPr lang="ru-RU" dirty="0" smtClean="0"/>
              <a:t> Правила поведения в группе</a:t>
            </a:r>
          </a:p>
          <a:p>
            <a:r>
              <a:rPr lang="ru-RU" dirty="0" smtClean="0"/>
              <a:t> Именинники</a:t>
            </a:r>
          </a:p>
          <a:p>
            <a:r>
              <a:rPr lang="ru-RU" u="sng" dirty="0" smtClean="0"/>
              <a:t> Наши достижения</a:t>
            </a:r>
          </a:p>
          <a:p>
            <a:r>
              <a:rPr lang="ru-RU" u="sng" dirty="0" smtClean="0"/>
              <a:t> «Звезда недели»</a:t>
            </a:r>
          </a:p>
          <a:p>
            <a:r>
              <a:rPr lang="ru-RU" dirty="0" smtClean="0"/>
              <a:t> «Лента времени»</a:t>
            </a:r>
          </a:p>
          <a:p>
            <a:r>
              <a:rPr lang="ru-RU" dirty="0" smtClean="0"/>
              <a:t>Почта «Живые письма»</a:t>
            </a:r>
          </a:p>
          <a:p>
            <a:r>
              <a:rPr lang="ru-RU" u="sng" dirty="0" smtClean="0"/>
              <a:t>Портфолио дошкольника </a:t>
            </a:r>
          </a:p>
          <a:p>
            <a:r>
              <a:rPr lang="ru-RU" dirty="0" smtClean="0"/>
              <a:t>Тема недели</a:t>
            </a:r>
          </a:p>
          <a:p>
            <a:r>
              <a:rPr lang="ru-RU" dirty="0" smtClean="0"/>
              <a:t>Алгоритм одевания и раздевания по сезонам</a:t>
            </a:r>
          </a:p>
          <a:p>
            <a:r>
              <a:rPr lang="ru-RU" dirty="0" err="1" smtClean="0"/>
              <a:t>Реджио</a:t>
            </a:r>
            <a:r>
              <a:rPr lang="ru-RU" dirty="0" smtClean="0"/>
              <a:t> среда «Ателье» (система хранения бросового материала) </a:t>
            </a:r>
          </a:p>
          <a:p>
            <a:r>
              <a:rPr lang="ru-RU" dirty="0" smtClean="0"/>
              <a:t>Информация для родителей</a:t>
            </a:r>
          </a:p>
          <a:p>
            <a:endParaRPr lang="ru-RU" u="sng" dirty="0" smtClean="0"/>
          </a:p>
          <a:p>
            <a:endParaRPr lang="ru-RU" u="sng" dirty="0" smtClean="0"/>
          </a:p>
          <a:p>
            <a:endParaRPr lang="ru-RU" dirty="0" smtClean="0"/>
          </a:p>
          <a:p>
            <a:pPr>
              <a:buFont typeface="Courier New" panose="02070309020205020404" pitchFamily="49" charset="0"/>
              <a:buChar char="o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65970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Стенды в группе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7467600" cy="5178552"/>
          </a:xfrm>
        </p:spPr>
        <p:txBody>
          <a:bodyPr/>
          <a:lstStyle/>
          <a:p>
            <a:pPr lvl="0">
              <a:buClr>
                <a:srgbClr val="FE8637"/>
              </a:buClr>
            </a:pPr>
            <a:r>
              <a:rPr lang="ru-RU" sz="2200" dirty="0" smtClean="0">
                <a:solidFill>
                  <a:prstClr val="black"/>
                </a:solidFill>
              </a:rPr>
              <a:t>Светофор </a:t>
            </a:r>
            <a:r>
              <a:rPr lang="ru-RU" sz="2200" dirty="0">
                <a:solidFill>
                  <a:prstClr val="black"/>
                </a:solidFill>
              </a:rPr>
              <a:t>поведения</a:t>
            </a:r>
          </a:p>
          <a:p>
            <a:pPr lvl="0">
              <a:buClr>
                <a:srgbClr val="FE8637"/>
              </a:buClr>
            </a:pPr>
            <a:r>
              <a:rPr lang="ru-RU" sz="2200" dirty="0" smtClean="0">
                <a:solidFill>
                  <a:prstClr val="black"/>
                </a:solidFill>
              </a:rPr>
              <a:t>Мы дежурим</a:t>
            </a:r>
          </a:p>
          <a:p>
            <a:pPr lvl="0">
              <a:buClr>
                <a:srgbClr val="FE8637"/>
              </a:buClr>
            </a:pPr>
            <a:r>
              <a:rPr lang="ru-RU" sz="2200" u="sng" dirty="0" smtClean="0">
                <a:solidFill>
                  <a:prstClr val="black"/>
                </a:solidFill>
              </a:rPr>
              <a:t>Звезда недели</a:t>
            </a:r>
          </a:p>
          <a:p>
            <a:pPr lvl="0">
              <a:buClr>
                <a:srgbClr val="FE8637"/>
              </a:buClr>
            </a:pPr>
            <a:r>
              <a:rPr lang="ru-RU" sz="2200" u="sng" dirty="0" smtClean="0">
                <a:solidFill>
                  <a:prstClr val="black"/>
                </a:solidFill>
              </a:rPr>
              <a:t>Модель трёх вопросов</a:t>
            </a:r>
          </a:p>
          <a:p>
            <a:pPr lvl="0">
              <a:buClr>
                <a:srgbClr val="FE8637"/>
              </a:buClr>
            </a:pPr>
            <a:r>
              <a:rPr lang="ru-RU" sz="2200" dirty="0" err="1" smtClean="0">
                <a:solidFill>
                  <a:prstClr val="black"/>
                </a:solidFill>
              </a:rPr>
              <a:t>Проектрная</a:t>
            </a:r>
            <a:r>
              <a:rPr lang="ru-RU" sz="2200" dirty="0" smtClean="0">
                <a:solidFill>
                  <a:prstClr val="black"/>
                </a:solidFill>
              </a:rPr>
              <a:t> деятельность</a:t>
            </a:r>
          </a:p>
          <a:p>
            <a:pPr lvl="0">
              <a:buClr>
                <a:srgbClr val="FE8637"/>
              </a:buClr>
            </a:pPr>
            <a:r>
              <a:rPr lang="ru-RU" sz="2200" dirty="0" smtClean="0">
                <a:solidFill>
                  <a:prstClr val="black"/>
                </a:solidFill>
              </a:rPr>
              <a:t>«Я выбираю»  (выбор деятельности</a:t>
            </a:r>
          </a:p>
          <a:p>
            <a:pPr lvl="0">
              <a:buClr>
                <a:srgbClr val="FE8637"/>
              </a:buClr>
            </a:pPr>
            <a:r>
              <a:rPr lang="ru-RU" sz="2200" dirty="0" smtClean="0">
                <a:solidFill>
                  <a:prstClr val="black"/>
                </a:solidFill>
              </a:rPr>
              <a:t>Воздушная геометрия</a:t>
            </a:r>
          </a:p>
          <a:p>
            <a:pPr lvl="0">
              <a:buClr>
                <a:srgbClr val="FE8637"/>
              </a:buClr>
            </a:pPr>
            <a:endParaRPr lang="ru-RU" sz="2200" u="sng" dirty="0" smtClean="0">
              <a:solidFill>
                <a:prstClr val="black"/>
              </a:solidFill>
            </a:endParaRPr>
          </a:p>
          <a:p>
            <a:pPr lvl="0">
              <a:buClr>
                <a:srgbClr val="FE8637"/>
              </a:buClr>
            </a:pPr>
            <a:endParaRPr lang="ru-RU" sz="2200" u="sng" dirty="0">
              <a:solidFill>
                <a:prstClr val="black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1687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Центры активностей в группе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467600" cy="5330952"/>
          </a:xfrm>
        </p:spPr>
        <p:txBody>
          <a:bodyPr/>
          <a:lstStyle/>
          <a:p>
            <a:r>
              <a:rPr lang="ru-RU" dirty="0" smtClean="0"/>
              <a:t>Центр сенсорики и конструирования</a:t>
            </a:r>
          </a:p>
          <a:p>
            <a:r>
              <a:rPr lang="ru-RU" dirty="0" smtClean="0"/>
              <a:t>Центр творчества</a:t>
            </a:r>
          </a:p>
          <a:p>
            <a:r>
              <a:rPr lang="ru-RU" dirty="0" smtClean="0"/>
              <a:t>Центр экспериментирования и труда</a:t>
            </a:r>
          </a:p>
          <a:p>
            <a:r>
              <a:rPr lang="ru-RU" dirty="0" smtClean="0"/>
              <a:t>Ассамблея «Утренний и вечерний круг»</a:t>
            </a:r>
          </a:p>
          <a:p>
            <a:r>
              <a:rPr lang="ru-RU" dirty="0" smtClean="0"/>
              <a:t>Центр безопасности</a:t>
            </a:r>
          </a:p>
          <a:p>
            <a:r>
              <a:rPr lang="ru-RU" dirty="0" smtClean="0"/>
              <a:t>Центр сюжетно – ролевых игр</a:t>
            </a:r>
          </a:p>
          <a:p>
            <a:r>
              <a:rPr lang="ru-RU" dirty="0" smtClean="0"/>
              <a:t>Центр логики и математики</a:t>
            </a:r>
          </a:p>
          <a:p>
            <a:r>
              <a:rPr lang="ru-RU" dirty="0" smtClean="0"/>
              <a:t>Центр познания (окружающий мир)</a:t>
            </a:r>
          </a:p>
          <a:p>
            <a:r>
              <a:rPr lang="ru-RU" dirty="0" smtClean="0"/>
              <a:t>Интерактивный пол</a:t>
            </a:r>
          </a:p>
          <a:p>
            <a:r>
              <a:rPr lang="ru-RU" dirty="0" smtClean="0"/>
              <a:t>Информационное поле, или говорящая стена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14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1596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Центры активностей в спальне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295400"/>
            <a:ext cx="7467600" cy="5178552"/>
          </a:xfrm>
        </p:spPr>
        <p:txBody>
          <a:bodyPr/>
          <a:lstStyle/>
          <a:p>
            <a:r>
              <a:rPr lang="ru-RU" dirty="0" smtClean="0"/>
              <a:t>Спортивный</a:t>
            </a:r>
          </a:p>
          <a:p>
            <a:r>
              <a:rPr lang="ru-RU" dirty="0" smtClean="0"/>
              <a:t>Книжный</a:t>
            </a:r>
          </a:p>
          <a:p>
            <a:r>
              <a:rPr lang="ru-RU" dirty="0" smtClean="0"/>
              <a:t>Театр и музыка</a:t>
            </a:r>
          </a:p>
          <a:p>
            <a:r>
              <a:rPr lang="ru-RU" u="sng" dirty="0" smtClean="0"/>
              <a:t>Центр уединения</a:t>
            </a:r>
          </a:p>
          <a:p>
            <a:r>
              <a:rPr lang="ru-RU" dirty="0" smtClean="0"/>
              <a:t>Интерактивный пол</a:t>
            </a:r>
          </a:p>
          <a:p>
            <a:r>
              <a:rPr lang="ru-RU" dirty="0" smtClean="0"/>
              <a:t>Выбор перед сном</a:t>
            </a:r>
          </a:p>
          <a:p>
            <a:r>
              <a:rPr lang="ru-RU" dirty="0" smtClean="0"/>
              <a:t>Центр грамотности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0002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0" y="685800"/>
            <a:ext cx="3962400" cy="472440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Стенд </a:t>
            </a:r>
            <a:br>
              <a:rPr lang="ru-RU" sz="2800" b="1" dirty="0" smtClean="0">
                <a:solidFill>
                  <a:srgbClr val="7030A0"/>
                </a:solidFill>
              </a:rPr>
            </a:br>
            <a:r>
              <a:rPr lang="ru-RU" sz="2800" b="1" dirty="0" smtClean="0">
                <a:solidFill>
                  <a:srgbClr val="7030A0"/>
                </a:solidFill>
              </a:rPr>
              <a:t>«Здравствуйте, я пришёл!»</a:t>
            </a:r>
            <a:endParaRPr lang="ru-RU" sz="2800" b="1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Виктор\Desktop\IMG_20221009_17183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82137" y="1015537"/>
            <a:ext cx="6295496" cy="4721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04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7467600" cy="6016752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из направлений нашей работы с детьми дошкольного возраста – развитие эмоциональной сферы наших малышей, их эмоционального интеллекта. Первая задача – научить распознавать свои эмоции, понимать, что он чувствует в данный момент, и почему. Утром, когда дети приходят в группу их встречает «лягушка» в работающем стенде «Здравствуйте, я пришё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с каким настроением пришёл. Дети приходя в детский сад рассказывают о своём настроении ставя цветочек с фотографией в коробочки с настроением, в течении дня настроение может меняться и дети переставляют свой цветочек, объясняя свои действия другим детям. Работа в этом стенде как раз развивает эмоциональную сферу ребёнка, играет большую роль в его социализации. Ребёнок, ставя свою фотографию, начинает чувствовать себя членом данного сообщества, личностью. Учится замечать настроение товарищей. Воспитывает в наших детях вежливость, чувство такта, хорошие манеры. Стенд используется ежедневно.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</a:rPr>
              <a:t/>
            </a:r>
            <a:br>
              <a:rPr lang="ru-RU" sz="4000" b="1" dirty="0" smtClean="0">
                <a:solidFill>
                  <a:srgbClr val="7030A0"/>
                </a:solidFill>
              </a:rPr>
            </a:br>
            <a:r>
              <a:rPr lang="ru-RU" sz="4000" b="1" dirty="0" smtClean="0">
                <a:solidFill>
                  <a:srgbClr val="7030A0"/>
                </a:solidFill>
              </a:rPr>
              <a:t>«</a:t>
            </a:r>
            <a:r>
              <a:rPr lang="ru-RU" sz="4000" b="1" dirty="0">
                <a:solidFill>
                  <a:srgbClr val="7030A0"/>
                </a:solidFill>
              </a:rPr>
              <a:t>Звезда недели!»</a:t>
            </a:r>
            <a:endParaRPr lang="ru-RU" sz="4000" dirty="0"/>
          </a:p>
        </p:txBody>
      </p:sp>
      <p:pic>
        <p:nvPicPr>
          <p:cNvPr id="1026" name="Picture 2" descr="C:\Users\Виктор\Desktop\detsad-344161-156420491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2" y="1627187"/>
            <a:ext cx="6429375" cy="481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874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7585"/>
            <a:ext cx="7315200" cy="792162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Стенд «Звезда недели!»</a:t>
            </a:r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52400" y="838200"/>
            <a:ext cx="8153400" cy="4873752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 дети как известно, разные. И каждый ребёнок – личность со своими уникальными способностями и возможностями Ребёнок в детском коллективе – это составная часть особой системы отношений, в которой возможно проявление или не проявление личностных особенностей, это определение и понимание социального статуса.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маленькой личности почувствовать себя, узнать себя?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формы работы, направленной на осознание ребёнком себя как личности, станет создание в нашей группе стенда «Звезда недели!»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«Звезда недели!» поможет решить сразу несколько педагогических задач: 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повышения уровня самооценки детей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особенно у тех, у кого высокая тревожность). Уже давно, не для кого не секрет, что ребёнок, никогда не переживший гордости за себя и свои достижения, не станет успешным, не 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научится оптимистически оценивать жизненные ситуации. </a:t>
            </a:r>
          </a:p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стенде сегодняшние успехи ребёнка, будут сравниваться с его собственными вчерашними достижениями, (</a:t>
            </a:r>
            <a:r>
              <a:rPr lang="ru-RU" sz="1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относительная успешность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относительно конкретного ребёнка и не будут сравниваться с успехами других детей. Такая оценка даёт ребёнку чувство уверенности, помогает ему расцвести, поверить в свои силы и возможности.</a:t>
            </a:r>
          </a:p>
        </p:txBody>
      </p:sp>
    </p:spTree>
    <p:extLst>
      <p:ext uri="{BB962C8B-B14F-4D97-AF65-F5344CB8AC3E}">
        <p14:creationId xmlns:p14="http://schemas.microsoft.com/office/powerpoint/2010/main" val="1682118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586154" y="2600325"/>
            <a:ext cx="7543800" cy="4114800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Ребёнок в группе становится «звездой» в течении  двух недель. Ему предоставляется возможность быть в центре внимания, ощутить на себе интерес всех детей, педагогов, родителей. На протяжении всего времени ребёнок «Звезда недели» становится ведущим и во время утренней гимнастики, и на музыкальных и физкультурных занятиях, выполняет роль ведущего в подвижных играх. Ребёнок «Звезда» может принести в группу свои любимые игрушки, книги, настольные игры. И мы начинаем играть «по его правилам».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ребёнка заранее берут интервью: какая у него любимая игрушка, его увлечения, что для него  «вкусненькое», с кем он любит играть и в какие игры. Что новенького он узнал. Родители помогают оформить стенд в каком то определённом стиле, на протяжении двух недель делаем фотоколлаж из жизни «Звезды».  Где можно разместить любую информацию, рисунки, по желанию ребёнка.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Виктор\Desktop\detsad-344161-1564204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615" y="304798"/>
            <a:ext cx="6429375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160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Виктор\Desktop\detsad-344161-156420488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304800"/>
            <a:ext cx="8030367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8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924800" cy="9906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</a:rPr>
              <a:t>«День рождения!»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4800" y="1143000"/>
            <a:ext cx="4114800" cy="5486400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rgbClr val="212529"/>
                </a:solidFill>
                <a:latin typeface="Arial"/>
              </a:rPr>
              <a:t>День рождения — особенное событие  в жизни каждого человека и  один из самых любимых детских праздников. Остаться без внимания в этот день не хочется никому. Именно поэтому маленькому имениннику хочется, чтобы все, в том числе в детском саду, знали о его празднике. Поздравительный стенд – отличная идея рассказать коллективу группы о дне рождения ребенка, а именинника в этот день точно не забудут поздравить.</a:t>
            </a:r>
          </a:p>
          <a:p>
            <a:r>
              <a:rPr lang="ru-RU" dirty="0">
                <a:solidFill>
                  <a:srgbClr val="212529"/>
                </a:solidFill>
                <a:latin typeface="Arial"/>
              </a:rPr>
              <a:t>  Цель данного пособия – повышение  самооценки детей. Работа со стендом помогает повышению самооценки «непопулярных» в группе детей. Стенд дает возможность детям осознать, что каждый член коллектива  достоин внимания и уважения.  Когда в коллективе поздравляют именинников, он становится более сплоченным и дружным.  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537" y="1981200"/>
            <a:ext cx="3872753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02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6705600" cy="71596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«Мы дежурим»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4800" y="1066800"/>
            <a:ext cx="5638800" cy="5791200"/>
          </a:xfrm>
        </p:spPr>
        <p:txBody>
          <a:bodyPr>
            <a:normAutofit fontScale="32500" lnSpcReduction="20000"/>
          </a:bodyPr>
          <a:lstStyle/>
          <a:p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мы с ребятами работаем над правилами поведения в детском саду. Обсуждаем различные ситуации произошедшие с ребятами и они сами придумывают правила, которые мы визуализируем  развешивая их в группе. Когда правила придумывают сами дети, а не навязывает  им взрослый, правила имеют большую ценность для ребёнка, которым он с удовольствием следует. </a:t>
            </a:r>
          </a:p>
          <a:p>
            <a:endParaRPr lang="ru-RU" sz="49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декабря начнёт работать стенд, «Мы дежурим», который будет способствовать развитию у детей чувство ответственности за то , что происходит в группе. </a:t>
            </a:r>
          </a:p>
          <a:p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Каждое утро до группового сбора мы будем решать с ребятами какие обязанности по группе будем выполнять, и кто будет выполнять.</a:t>
            </a:r>
          </a:p>
          <a:p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дежурные по столовой – помогают няне сервировать и убирать со столов; «миротворцы» – мирят детей друг с другом при помощи стихов «</a:t>
            </a:r>
            <a:r>
              <a:rPr lang="ru-RU" sz="49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мирилок</a:t>
            </a:r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«Синоптики» – наблюдают за погодой и заполняют календарь природы; «Санитары» – следят за чистотой рук,; дежурный по шкафчикам  - проверяет порядок в шкафчиках. Такая работа позволяет детям делать выбор, основываясь на индивидуальных различиях, интересах детей и стимулирует чувство независимости, самостоятельности и взаимопомощи. Дети обязательно меняются ролями, чтобы каждый попробовал разные обязанности.</a:t>
            </a:r>
          </a:p>
          <a:p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1" t="20193" b="18269"/>
          <a:stretch/>
        </p:blipFill>
        <p:spPr bwMode="auto">
          <a:xfrm>
            <a:off x="7013327" y="3276600"/>
            <a:ext cx="1600200" cy="15060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5" t="19872" r="21955" b="4487"/>
          <a:stretch/>
        </p:blipFill>
        <p:spPr bwMode="auto">
          <a:xfrm rot="5400000">
            <a:off x="6282324" y="5057275"/>
            <a:ext cx="1699852" cy="1409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44" t="16071" r="3205" b="11921"/>
          <a:stretch/>
        </p:blipFill>
        <p:spPr bwMode="auto">
          <a:xfrm rot="5400000">
            <a:off x="6125298" y="665287"/>
            <a:ext cx="3001116" cy="1975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92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159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«Светофор поведения»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600" dirty="0" smtClean="0"/>
              <a:t>Работая по </a:t>
            </a:r>
            <a:r>
              <a:rPr lang="ru-RU" sz="1600" dirty="0" err="1" smtClean="0"/>
              <a:t>реджио</a:t>
            </a:r>
            <a:r>
              <a:rPr lang="ru-RU" sz="1600" dirty="0" smtClean="0"/>
              <a:t> подходу, ориентированным на ребёнка, мы стремимся развивать в детях самостоятельность, которая всегда сопряжена с ответственностью</a:t>
            </a:r>
          </a:p>
          <a:p>
            <a:pPr marL="0" indent="0">
              <a:buNone/>
            </a:pPr>
            <a:r>
              <a:rPr lang="ru-RU" sz="1600" dirty="0" smtClean="0"/>
              <a:t>Как только мы с ребятами придумаем все правила поведения и научимся самостоятельно им следовать, оценивать своё поведение, начнёт работать стенд «Светофор поведения»</a:t>
            </a:r>
          </a:p>
          <a:p>
            <a:r>
              <a:rPr lang="ru-RU" sz="1600" dirty="0" smtClean="0"/>
              <a:t>Дети сами будут решать какое у них поведение и весить брелок  на нужный круг светофора.</a:t>
            </a:r>
          </a:p>
          <a:p>
            <a:pPr marL="0" indent="0">
              <a:buNone/>
            </a:pPr>
            <a:r>
              <a:rPr lang="ru-RU" sz="1600" dirty="0" smtClean="0"/>
              <a:t>Зелёный – я вёл себя замечательно</a:t>
            </a:r>
          </a:p>
          <a:p>
            <a:pPr marL="0" indent="0">
              <a:buNone/>
            </a:pPr>
            <a:r>
              <a:rPr lang="ru-RU" sz="1600" dirty="0" smtClean="0"/>
              <a:t>Жёлтый – у меня были нарушения правил  нужно подумать о своём поведении.</a:t>
            </a:r>
          </a:p>
          <a:p>
            <a:pPr marL="0" indent="0">
              <a:buNone/>
            </a:pPr>
            <a:r>
              <a:rPr lang="ru-RU" sz="1600" dirty="0" smtClean="0"/>
              <a:t>Красный – я вёл себя плохо.</a:t>
            </a:r>
          </a:p>
          <a:p>
            <a:endParaRPr lang="ru-RU" sz="16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" b="46193"/>
          <a:stretch/>
        </p:blipFill>
        <p:spPr bwMode="auto">
          <a:xfrm rot="5400000">
            <a:off x="3538121" y="2786479"/>
            <a:ext cx="5191958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673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15962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«Всё обо мне»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визитка на шкафчике, каждого ребёнка. Страничка поможет детям увидеть свои уникальные черты и особенности, понять свои интересы и увлечения и рассказать об этом своим друзьям. Визитка расскажет об увлечениях и семье ребёнка. Также дети учатся видеть, что все люди разные, но некоторые чем то схожи.</a:t>
            </a: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Например: Моя любимая игрушка; мой питомец; моя любимая игра; моя любимая еда; как я провёл выходной и т.д.</a:t>
            </a:r>
          </a:p>
          <a:p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Визитка изготавливается совместно с родителями, дети на протяжении недели рассматривают их. Затем визитки будут вкладываться в портфолио.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  <p:pic>
        <p:nvPicPr>
          <p:cNvPr id="1026" name="Picture 2" descr="C:\Users\Виктор\Desktop\detsad-1324563-15531615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828800"/>
            <a:ext cx="4269308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266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74676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«Ассамблея»</a:t>
            </a:r>
            <a:b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(утренний круг)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 наиболее общем виде структура группового сбора выглядит так:</a:t>
            </a:r>
          </a:p>
          <a:p>
            <a:r>
              <a:rPr lang="ru-RU" dirty="0" smtClean="0"/>
              <a:t>1  Приветствие (пожелания, комплименты, подарки и т.д.) 1 – 3 мин.</a:t>
            </a:r>
          </a:p>
          <a:p>
            <a:r>
              <a:rPr lang="ru-RU" dirty="0" smtClean="0"/>
              <a:t>2   Игра (элементы тренинга, </a:t>
            </a:r>
            <a:r>
              <a:rPr lang="ru-RU" dirty="0" err="1" smtClean="0"/>
              <a:t>психогимнастика</a:t>
            </a:r>
            <a:r>
              <a:rPr lang="ru-RU" dirty="0" smtClean="0"/>
              <a:t>, пение, слушание и т.д.) 2 – 5 мин.</a:t>
            </a:r>
          </a:p>
          <a:p>
            <a:r>
              <a:rPr lang="ru-RU" dirty="0" smtClean="0"/>
              <a:t>3   Обмен новостями 2 – 10 мин.</a:t>
            </a:r>
          </a:p>
          <a:p>
            <a:endParaRPr lang="ru-RU" dirty="0" smtClean="0"/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7281298"/>
              </p:ext>
            </p:extLst>
          </p:nvPr>
        </p:nvGraphicFramePr>
        <p:xfrm>
          <a:off x="4082654" y="1905000"/>
          <a:ext cx="4404122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Точечный рисунок" r:id="rId3" imgW="3914640" imgH="3048120" progId="Paint.Picture">
                  <p:embed/>
                </p:oleObj>
              </mc:Choice>
              <mc:Fallback>
                <p:oleObj name="Точечный рисунок" r:id="rId3" imgW="3914640" imgH="304812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82654" y="1905000"/>
                        <a:ext cx="4404122" cy="3429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7912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15962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выбираю»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6043246" cy="50292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обязательный атрибут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реджио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подхода. Дети после Ассамблеи (утреннего круга), выбирают центр активности, в котором хотят заниматься, и вешают свой брелок с фото рядом с эмблемой центра. Работа с этим стендом очень важна, она способствует навыкам делать выбор, навыкам партнёрского общения, работы в команде, даёт практику взаимопомощи и развивает навыки социального взаимодействия. Всё это позволяет формировать у детей поисковый, активный, самостоятельный стиль мышления и деятельности, предоставляя реальные шансы для личностного роста каждого ребёнка.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младшей группе детям предоставляется возможность выбора из двух вариантов,  учитывая возрастные особенности детей.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5" r="46331" b="-3846"/>
          <a:stretch/>
        </p:blipFill>
        <p:spPr bwMode="auto">
          <a:xfrm>
            <a:off x="7315200" y="457200"/>
            <a:ext cx="1125417" cy="474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29375" y="4777155"/>
            <a:ext cx="154305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90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001000" cy="838200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«Модель трёх вопросов»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эффективный  для организации планирования и проектной деятельности в группе. Определившись с темой недели, проводится обсуждение темы на групповом сборе (ассамблеи), чтобы выяснить, что дети знают по этой теме, что хотели бы узнать, и как мы это узнаем. Все ответы детей записываются не зависимо от того, какими бы нелепыми они не казались.  На третий вопрос дети предлагают способы сбора информации. И начинается работа над проектом.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Виктор\Desktop\Screenshot_20220613-075440 (2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156" y="1600200"/>
            <a:ext cx="3987089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93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4582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Стенд 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«Информационное поле</a:t>
            </a:r>
            <a:b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4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говоряшая</a:t>
            </a:r>
            <a:r>
              <a:rPr lang="ru-RU" sz="4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стена»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Виктор\Desktop\detsad-166028-15243847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635" y="1559534"/>
            <a:ext cx="3091535" cy="232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Виктор\Desktop\1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02" y="4114920"/>
            <a:ext cx="327660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Виктор\Desktop\Приложение1-1024x6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672" y="4491158"/>
            <a:ext cx="3121025" cy="208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Виктор\Desktop\CqOzTJvjglhm_1200x0_AybP2us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980" y="1627124"/>
            <a:ext cx="3563656" cy="264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09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254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1599</TotalTime>
  <Words>1407</Words>
  <Application>Microsoft Office PowerPoint</Application>
  <PresentationFormat>Экран (4:3)</PresentationFormat>
  <Paragraphs>99</Paragraphs>
  <Slides>26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8" baseType="lpstr">
      <vt:lpstr>Эркер</vt:lpstr>
      <vt:lpstr>Точечный рисунок</vt:lpstr>
      <vt:lpstr>Презентация PowerPoint</vt:lpstr>
      <vt:lpstr>Федеральная образовательная программа дошкольного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Стенды в раздевалке</vt:lpstr>
      <vt:lpstr>Стенды в группе</vt:lpstr>
      <vt:lpstr>Центры активностей в группе</vt:lpstr>
      <vt:lpstr>Центры активностей в спальне</vt:lpstr>
      <vt:lpstr>Стенд  «Здравствуйте, я пришёл!»</vt:lpstr>
      <vt:lpstr>Презентация PowerPoint</vt:lpstr>
      <vt:lpstr>Стенд  «Звезда недели!»</vt:lpstr>
      <vt:lpstr>Стенд «Звезда недели!»</vt:lpstr>
      <vt:lpstr>Презентация PowerPoint</vt:lpstr>
      <vt:lpstr>Презентация PowerPoint</vt:lpstr>
      <vt:lpstr>Стенд «День рождения!»</vt:lpstr>
      <vt:lpstr>Стенд «Мы дежурим»</vt:lpstr>
      <vt:lpstr>Стенд «Светофор поведения»</vt:lpstr>
      <vt:lpstr>Стенд «Всё обо мне»</vt:lpstr>
      <vt:lpstr>Стенд «Ассамблея»  (утренний круг)</vt:lpstr>
      <vt:lpstr>Стенд «Я выбираю»</vt:lpstr>
      <vt:lpstr>Стенд «Модель трёх вопросов»</vt:lpstr>
      <vt:lpstr>Стенд «Информационное поле или говоряшая стена»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</dc:creator>
  <cp:lastModifiedBy>RePack by Diakov</cp:lastModifiedBy>
  <cp:revision>98</cp:revision>
  <dcterms:created xsi:type="dcterms:W3CDTF">2006-08-16T00:00:00Z</dcterms:created>
  <dcterms:modified xsi:type="dcterms:W3CDTF">2024-04-03T04:16:23Z</dcterms:modified>
</cp:coreProperties>
</file>