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8" r:id="rId2"/>
    <p:sldId id="256" r:id="rId3"/>
    <p:sldId id="259" r:id="rId4"/>
    <p:sldId id="269" r:id="rId5"/>
    <p:sldId id="265" r:id="rId6"/>
    <p:sldId id="260" r:id="rId7"/>
    <p:sldId id="272" r:id="rId8"/>
    <p:sldId id="275" r:id="rId9"/>
    <p:sldId id="273" r:id="rId10"/>
    <p:sldId id="263" r:id="rId11"/>
    <p:sldId id="257" r:id="rId12"/>
    <p:sldId id="274" r:id="rId13"/>
    <p:sldId id="279" r:id="rId14"/>
    <p:sldId id="266" r:id="rId15"/>
    <p:sldId id="270" r:id="rId16"/>
    <p:sldId id="280" r:id="rId17"/>
    <p:sldId id="278" r:id="rId18"/>
    <p:sldId id="262" r:id="rId19"/>
    <p:sldId id="276" r:id="rId20"/>
    <p:sldId id="285" r:id="rId21"/>
    <p:sldId id="286" r:id="rId22"/>
    <p:sldId id="287" r:id="rId23"/>
    <p:sldId id="288" r:id="rId24"/>
    <p:sldId id="271" r:id="rId25"/>
    <p:sldId id="267" r:id="rId26"/>
    <p:sldId id="282" r:id="rId27"/>
    <p:sldId id="264" r:id="rId28"/>
    <p:sldId id="284" r:id="rId29"/>
    <p:sldId id="268" r:id="rId30"/>
    <p:sldId id="283" r:id="rId31"/>
    <p:sldId id="281" r:id="rId3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8153" autoAdjust="0"/>
  </p:normalViewPr>
  <p:slideViewPr>
    <p:cSldViewPr>
      <p:cViewPr>
        <p:scale>
          <a:sx n="64" d="100"/>
          <a:sy n="64" d="100"/>
        </p:scale>
        <p:origin x="-156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4/4/2024</a:t>
            </a:fld>
            <a:endParaRPr lang="en-US" dirty="0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4/4/2024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4/4/2024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4/4/2024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4/4/2024</a:t>
            </a:fld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4/4/2024</a:t>
            </a:fld>
            <a:endParaRPr lang="en-US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4/4/2024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4/4/2024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4/4/2024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dirty="0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4/4/2024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4/4/2024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4/4/2024</a:t>
            </a:fld>
            <a:endParaRPr lang="en-US" dirty="0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 dirty="0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Виктор\Desktop\1676461883_grizly-club-p-semeinoe-chtenie-klipart-17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927643"/>
            <a:ext cx="5364612" cy="4520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066801" y="0"/>
            <a:ext cx="79938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 Black" panose="020B0A04020102020204" pitchFamily="34" charset="0"/>
              </a:rPr>
              <a:t>Муниципальное автономное дошкольное образовательное учреждение комбинированного типа </a:t>
            </a:r>
          </a:p>
          <a:p>
            <a:pPr algn="ctr"/>
            <a:r>
              <a:rPr lang="ru-RU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 Black" panose="020B0A04020102020204" pitchFamily="34" charset="0"/>
              </a:rPr>
              <a:t>детский сад №308 «Жемчужинка» города Екатеринбурга</a:t>
            </a:r>
            <a:endParaRPr lang="ru-RU" dirty="0">
              <a:solidFill>
                <a:schemeClr val="tx1">
                  <a:lumMod val="50000"/>
                  <a:lumOff val="50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821611" y="5334000"/>
            <a:ext cx="7239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ru-RU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 Black" panose="020B0A04020102020204" pitchFamily="34" charset="0"/>
              </a:rPr>
              <a:t>Средняя  РЕДЖИО группа № 12</a:t>
            </a:r>
            <a:endParaRPr lang="ru-RU" b="1" dirty="0">
              <a:solidFill>
                <a:schemeClr val="tx1">
                  <a:lumMod val="50000"/>
                  <a:lumOff val="50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867400" y="6019800"/>
            <a:ext cx="4114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Воспитатель: </a:t>
            </a:r>
          </a:p>
          <a:p>
            <a:r>
              <a:rPr lang="ru-RU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ВКК Реутова Ольга Леонидовна</a:t>
            </a:r>
          </a:p>
          <a:p>
            <a:r>
              <a:rPr lang="ru-RU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1КК </a:t>
            </a:r>
            <a:r>
              <a:rPr lang="ru-RU" sz="12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Бледнова</a:t>
            </a:r>
            <a:r>
              <a:rPr lang="ru-RU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Марина Сергеевна</a:t>
            </a:r>
          </a:p>
          <a:p>
            <a:endParaRPr lang="ru-RU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95511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000" dirty="0" smtClean="0">
                <a:solidFill>
                  <a:srgbClr val="0070C0"/>
                </a:solidFill>
              </a:rPr>
              <a:t>ПРОЕКТ</a:t>
            </a:r>
            <a:r>
              <a:rPr lang="ru-RU" dirty="0" smtClean="0">
                <a:solidFill>
                  <a:srgbClr val="0070C0"/>
                </a:solidFill>
              </a:rPr>
              <a:t/>
            </a:r>
            <a:br>
              <a:rPr lang="ru-RU" dirty="0" smtClean="0">
                <a:solidFill>
                  <a:srgbClr val="0070C0"/>
                </a:solidFill>
              </a:rPr>
            </a:br>
            <a:r>
              <a:rPr lang="ru-RU" dirty="0" smtClean="0">
                <a:solidFill>
                  <a:srgbClr val="0070C0"/>
                </a:solidFill>
              </a:rPr>
              <a:t>«Читающая семья»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Цель проекта: возрождение семейного чтения.</a:t>
            </a:r>
          </a:p>
          <a:p>
            <a:endParaRPr lang="ru-RU" dirty="0"/>
          </a:p>
          <a:p>
            <a:endParaRPr lang="ru-RU" dirty="0"/>
          </a:p>
        </p:txBody>
      </p:sp>
      <p:pic>
        <p:nvPicPr>
          <p:cNvPr id="2050" name="Picture 2" descr="C:\Users\Виктор\Desktop\1676461850_grizly-club-p-semeinoe-chtenie-klipart-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9108" y="2590800"/>
            <a:ext cx="5638800" cy="3988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76694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278562"/>
          </a:xfrm>
        </p:spPr>
        <p:txBody>
          <a:bodyPr>
            <a:normAutofit/>
          </a:bodyPr>
          <a:lstStyle/>
          <a:p>
            <a:r>
              <a:rPr lang="ru-RU" sz="2000" dirty="0" smtClean="0">
                <a:solidFill>
                  <a:srgbClr val="0070C0"/>
                </a:solidFill>
              </a:rPr>
              <a:t>  Рекомендации:</a:t>
            </a:r>
            <a:br>
              <a:rPr lang="ru-RU" sz="2000" dirty="0" smtClean="0">
                <a:solidFill>
                  <a:srgbClr val="0070C0"/>
                </a:solidFill>
              </a:rPr>
            </a:br>
            <a:r>
              <a:rPr lang="ru-RU" sz="2000" dirty="0" smtClean="0">
                <a:solidFill>
                  <a:srgbClr val="0070C0"/>
                </a:solidFill>
              </a:rPr>
              <a:t>   Уважаемые Родители, вы приносите любую книгу </a:t>
            </a:r>
            <a:br>
              <a:rPr lang="ru-RU" sz="2000" dirty="0" smtClean="0">
                <a:solidFill>
                  <a:srgbClr val="0070C0"/>
                </a:solidFill>
              </a:rPr>
            </a:br>
            <a:r>
              <a:rPr lang="ru-RU" sz="2000" dirty="0" smtClean="0">
                <a:solidFill>
                  <a:srgbClr val="0070C0"/>
                </a:solidFill>
              </a:rPr>
              <a:t>(по возрасту детей) в детский сад, ставите в коробку. Книге присваивается номер.</a:t>
            </a:r>
            <a:br>
              <a:rPr lang="ru-RU" sz="2000" dirty="0" smtClean="0">
                <a:solidFill>
                  <a:srgbClr val="0070C0"/>
                </a:solidFill>
              </a:rPr>
            </a:br>
            <a:r>
              <a:rPr lang="ru-RU" sz="2000" dirty="0" smtClean="0">
                <a:solidFill>
                  <a:srgbClr val="0070C0"/>
                </a:solidFill>
              </a:rPr>
              <a:t>    Вы можете взять домой любую книгу, на ваш выбор. </a:t>
            </a:r>
            <a:br>
              <a:rPr lang="ru-RU" sz="2000" dirty="0" smtClean="0">
                <a:solidFill>
                  <a:srgbClr val="0070C0"/>
                </a:solidFill>
              </a:rPr>
            </a:br>
            <a:r>
              <a:rPr lang="ru-RU" sz="2000" dirty="0" smtClean="0">
                <a:solidFill>
                  <a:srgbClr val="0070C0"/>
                </a:solidFill>
              </a:rPr>
              <a:t>Обязательно проговорить дома  с детьми  о правилах  обращения с книгой.</a:t>
            </a:r>
            <a:r>
              <a:rPr lang="ru-RU" sz="2000" dirty="0">
                <a:solidFill>
                  <a:srgbClr val="0070C0"/>
                </a:solidFill>
              </a:rPr>
              <a:t> </a:t>
            </a:r>
            <a:r>
              <a:rPr lang="ru-RU" sz="2000" dirty="0" smtClean="0">
                <a:solidFill>
                  <a:srgbClr val="0070C0"/>
                </a:solidFill>
              </a:rPr>
              <a:t>В кругу семьи её  прочитать, побеседовать о прочитанном. Затем вернуть обратно в детский сад. </a:t>
            </a:r>
            <a:br>
              <a:rPr lang="ru-RU" sz="2000" dirty="0" smtClean="0">
                <a:solidFill>
                  <a:srgbClr val="0070C0"/>
                </a:solidFill>
              </a:rPr>
            </a:br>
            <a:r>
              <a:rPr lang="ru-RU" sz="2000" dirty="0">
                <a:solidFill>
                  <a:srgbClr val="0070C0"/>
                </a:solidFill>
              </a:rPr>
              <a:t> </a:t>
            </a:r>
            <a:r>
              <a:rPr lang="ru-RU" sz="2000" dirty="0" smtClean="0">
                <a:solidFill>
                  <a:srgbClr val="0070C0"/>
                </a:solidFill>
              </a:rPr>
              <a:t>    В лист статистики (расчерченный на ватмане) на против имени ребёнка  (фото) вы вписываете номер книги, которую прочитали.</a:t>
            </a:r>
            <a:br>
              <a:rPr lang="ru-RU" sz="2000" dirty="0" smtClean="0">
                <a:solidFill>
                  <a:srgbClr val="0070C0"/>
                </a:solidFill>
              </a:rPr>
            </a:br>
            <a:r>
              <a:rPr lang="ru-RU" sz="2000" dirty="0" smtClean="0">
                <a:solidFill>
                  <a:srgbClr val="0070C0"/>
                </a:solidFill>
              </a:rPr>
              <a:t>     Как итог о прочитанной книге, нарисуйте с ребёнком рисунок понравившегося персонажа, или иллюстрацию к рассказу, сказке. Что больше всего ребёнку понравилось, запомнилось. Ваши рисунки мы поместим на нашу  выставку.  Сделайте фото как вы читаете  в кругу семьи  для нашей рубрики «Стоп – кадр!»</a:t>
            </a:r>
            <a:br>
              <a:rPr lang="ru-RU" sz="2000" dirty="0" smtClean="0">
                <a:solidFill>
                  <a:srgbClr val="0070C0"/>
                </a:solidFill>
              </a:rPr>
            </a:br>
            <a:r>
              <a:rPr lang="ru-RU" sz="2000" dirty="0" smtClean="0">
                <a:solidFill>
                  <a:srgbClr val="0070C0"/>
                </a:solidFill>
              </a:rPr>
              <a:t>    </a:t>
            </a:r>
            <a:r>
              <a:rPr lang="ru-RU" sz="2000" dirty="0" smtClean="0">
                <a:solidFill>
                  <a:srgbClr val="C00000"/>
                </a:solidFill>
              </a:rPr>
              <a:t>Пожалуйста, будьте поактивнее, проведите время  вместе с ребёнком. Поверьте  на чтение всегда найдётся время , хотя бы перед сном.</a:t>
            </a:r>
            <a:endParaRPr lang="ru-RU" sz="20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49360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3459480"/>
          </a:xfrm>
        </p:spPr>
        <p:txBody>
          <a:bodyPr>
            <a:normAutofit/>
          </a:bodyPr>
          <a:lstStyle/>
          <a:p>
            <a:pPr algn="ctr"/>
            <a:r>
              <a:rPr lang="ru-RU" sz="3600" dirty="0" smtClean="0">
                <a:solidFill>
                  <a:srgbClr val="C00000"/>
                </a:solidFill>
                <a:effectLst/>
                <a:latin typeface="Bahnschrift Condensed" panose="020B0502040204020203" pitchFamily="34" charset="0"/>
              </a:rPr>
              <a:t>Пословицы</a:t>
            </a:r>
            <a:r>
              <a:rPr lang="ru-RU" sz="2000" dirty="0" smtClean="0">
                <a:solidFill>
                  <a:srgbClr val="C00000"/>
                </a:solidFill>
                <a:effectLst/>
                <a:latin typeface="Bahnschrift Condensed" panose="020B0502040204020203" pitchFamily="34" charset="0"/>
              </a:rPr>
              <a:t/>
            </a:r>
            <a:br>
              <a:rPr lang="ru-RU" sz="2000" dirty="0" smtClean="0">
                <a:solidFill>
                  <a:srgbClr val="C00000"/>
                </a:solidFill>
                <a:effectLst/>
                <a:latin typeface="Bahnschrift Condensed" panose="020B0502040204020203" pitchFamily="34" charset="0"/>
              </a:rPr>
            </a:br>
            <a:r>
              <a:rPr lang="ru-RU" sz="2000" dirty="0" smtClean="0">
                <a:solidFill>
                  <a:srgbClr val="C00000"/>
                </a:solidFill>
                <a:effectLst/>
                <a:latin typeface="Bahnschrift Condensed" panose="020B0502040204020203" pitchFamily="34" charset="0"/>
              </a:rPr>
              <a:t>Книгу читай, разуму набирай.</a:t>
            </a:r>
            <a:br>
              <a:rPr lang="ru-RU" sz="2000" dirty="0" smtClean="0">
                <a:solidFill>
                  <a:srgbClr val="C00000"/>
                </a:solidFill>
                <a:effectLst/>
                <a:latin typeface="Bahnschrift Condensed" panose="020B0502040204020203" pitchFamily="34" charset="0"/>
              </a:rPr>
            </a:br>
            <a:r>
              <a:rPr lang="ru-RU" sz="2000" dirty="0" smtClean="0">
                <a:solidFill>
                  <a:srgbClr val="C00000"/>
                </a:solidFill>
                <a:effectLst/>
                <a:latin typeface="Bahnschrift Condensed" panose="020B0502040204020203" pitchFamily="34" charset="0"/>
              </a:rPr>
              <a:t>Будешь книжки читать – будешь всё знать.</a:t>
            </a:r>
            <a:br>
              <a:rPr lang="ru-RU" sz="2000" dirty="0" smtClean="0">
                <a:solidFill>
                  <a:srgbClr val="C00000"/>
                </a:solidFill>
                <a:effectLst/>
                <a:latin typeface="Bahnschrift Condensed" panose="020B0502040204020203" pitchFamily="34" charset="0"/>
              </a:rPr>
            </a:br>
            <a:r>
              <a:rPr lang="ru-RU" sz="2000" dirty="0" smtClean="0">
                <a:solidFill>
                  <a:srgbClr val="C00000"/>
                </a:solidFill>
                <a:effectLst/>
                <a:latin typeface="Bahnschrift Condensed" panose="020B0502040204020203" pitchFamily="34" charset="0"/>
              </a:rPr>
              <a:t>Книга  подобна воде, дорогу пробьёт везде.</a:t>
            </a:r>
            <a:br>
              <a:rPr lang="ru-RU" sz="2000" dirty="0" smtClean="0">
                <a:solidFill>
                  <a:srgbClr val="C00000"/>
                </a:solidFill>
                <a:effectLst/>
                <a:latin typeface="Bahnschrift Condensed" panose="020B0502040204020203" pitchFamily="34" charset="0"/>
              </a:rPr>
            </a:br>
            <a:r>
              <a:rPr lang="ru-RU" sz="2000" dirty="0" smtClean="0">
                <a:solidFill>
                  <a:srgbClr val="C00000"/>
                </a:solidFill>
                <a:effectLst/>
                <a:latin typeface="Bahnschrift Condensed" panose="020B0502040204020203" pitchFamily="34" charset="0"/>
              </a:rPr>
              <a:t>Книга твой друг, без неё как без рук.</a:t>
            </a:r>
            <a:br>
              <a:rPr lang="ru-RU" sz="2000" dirty="0" smtClean="0">
                <a:solidFill>
                  <a:srgbClr val="C00000"/>
                </a:solidFill>
                <a:effectLst/>
                <a:latin typeface="Bahnschrift Condensed" panose="020B0502040204020203" pitchFamily="34" charset="0"/>
              </a:rPr>
            </a:br>
            <a:r>
              <a:rPr lang="ru-RU" sz="2000" dirty="0" smtClean="0">
                <a:solidFill>
                  <a:srgbClr val="C00000"/>
                </a:solidFill>
                <a:effectLst/>
                <a:latin typeface="Bahnschrift Condensed" panose="020B0502040204020203" pitchFamily="34" charset="0"/>
              </a:rPr>
              <a:t>Хорошая книга ярче звёздочки светит.</a:t>
            </a:r>
            <a:br>
              <a:rPr lang="ru-RU" sz="2000" dirty="0" smtClean="0">
                <a:solidFill>
                  <a:srgbClr val="C00000"/>
                </a:solidFill>
                <a:effectLst/>
                <a:latin typeface="Bahnschrift Condensed" panose="020B0502040204020203" pitchFamily="34" charset="0"/>
              </a:rPr>
            </a:br>
            <a:r>
              <a:rPr lang="ru-RU" sz="2000" dirty="0" smtClean="0">
                <a:solidFill>
                  <a:srgbClr val="C00000"/>
                </a:solidFill>
                <a:effectLst/>
                <a:latin typeface="Bahnschrift Condensed" panose="020B0502040204020203" pitchFamily="34" charset="0"/>
              </a:rPr>
              <a:t>Знание солнце, книга – окно.</a:t>
            </a:r>
            <a:br>
              <a:rPr lang="ru-RU" sz="2000" dirty="0" smtClean="0">
                <a:solidFill>
                  <a:srgbClr val="C00000"/>
                </a:solidFill>
                <a:effectLst/>
                <a:latin typeface="Bahnschrift Condensed" panose="020B0502040204020203" pitchFamily="34" charset="0"/>
              </a:rPr>
            </a:br>
            <a:r>
              <a:rPr lang="ru-RU" sz="2000" dirty="0" smtClean="0">
                <a:solidFill>
                  <a:srgbClr val="C00000"/>
                </a:solidFill>
                <a:effectLst/>
                <a:latin typeface="Bahnschrift Condensed" panose="020B0502040204020203" pitchFamily="34" charset="0"/>
              </a:rPr>
              <a:t>Книги не говорят – правду сказывают.</a:t>
            </a:r>
            <a:br>
              <a:rPr lang="ru-RU" sz="2000" dirty="0" smtClean="0">
                <a:solidFill>
                  <a:srgbClr val="C00000"/>
                </a:solidFill>
                <a:effectLst/>
                <a:latin typeface="Bahnschrift Condensed" panose="020B0502040204020203" pitchFamily="34" charset="0"/>
              </a:rPr>
            </a:br>
            <a:r>
              <a:rPr lang="ru-RU" sz="2000" dirty="0" smtClean="0">
                <a:solidFill>
                  <a:srgbClr val="C00000"/>
                </a:solidFill>
                <a:effectLst/>
                <a:latin typeface="Bahnschrift Condensed" panose="020B0502040204020203" pitchFamily="34" charset="0"/>
              </a:rPr>
              <a:t>Кто много читает – тот много знает.</a:t>
            </a:r>
            <a:endParaRPr lang="ru-RU" sz="2000" dirty="0">
              <a:solidFill>
                <a:srgbClr val="C00000"/>
              </a:solidFill>
              <a:effectLst/>
              <a:latin typeface="Bahnschrift Condensed" panose="020B0502040204020203" pitchFamily="34" charset="0"/>
            </a:endParaRPr>
          </a:p>
        </p:txBody>
      </p:sp>
      <p:pic>
        <p:nvPicPr>
          <p:cNvPr id="3074" name="Picture 2" descr="C:\Users\Виктор\Downloads\20230825_082102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3962400"/>
            <a:ext cx="36576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Виктор\Downloads\20230825_08154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800" y="3962400"/>
            <a:ext cx="36576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59283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80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1 этап </a:t>
            </a:r>
            <a:br>
              <a:rPr lang="ru-RU" sz="2800" dirty="0" smtClean="0">
                <a:solidFill>
                  <a:srgbClr val="C00000"/>
                </a:solidFill>
                <a:latin typeface="Arial Black" panose="020B0A04020102020204" pitchFamily="34" charset="0"/>
              </a:rPr>
            </a:br>
            <a:r>
              <a:rPr lang="ru-RU" sz="280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с 1 октября по 30 ноября</a:t>
            </a:r>
            <a:br>
              <a:rPr lang="ru-RU" sz="2800" dirty="0" smtClean="0">
                <a:solidFill>
                  <a:srgbClr val="C00000"/>
                </a:solidFill>
                <a:latin typeface="Arial Black" panose="020B0A04020102020204" pitchFamily="34" charset="0"/>
              </a:rPr>
            </a:br>
            <a:r>
              <a:rPr lang="ru-RU" sz="280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Тема: «Читать – это здорово!»</a:t>
            </a:r>
            <a:endParaRPr lang="ru-RU" sz="2800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82296" indent="0">
              <a:buNone/>
            </a:pP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dirty="0" smtClean="0"/>
              <a:t>Лист статистики</a:t>
            </a:r>
            <a:endParaRPr lang="ru-RU" dirty="0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2209800"/>
            <a:ext cx="5867400" cy="4400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482228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56360" y="-228600"/>
            <a:ext cx="7498080" cy="1143000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0070C0"/>
                </a:solidFill>
              </a:rPr>
              <a:t>Выставка рисунков</a:t>
            </a:r>
            <a:endParaRPr lang="ru-RU" dirty="0">
              <a:solidFill>
                <a:srgbClr val="0070C0"/>
              </a:solidFill>
            </a:endParaRPr>
          </a:p>
        </p:txBody>
      </p:sp>
      <p:pic>
        <p:nvPicPr>
          <p:cNvPr id="5122" name="Picture 2" descr="C:\Users\Виктор\Downloads\20231130_132811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1066800"/>
            <a:ext cx="36576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800" y="3933644"/>
            <a:ext cx="3657600" cy="2743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 descr="C:\Users\Виктор\Downloads\20231130_132334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518150" y="1339850"/>
            <a:ext cx="2794000" cy="209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709468" y="4310331"/>
            <a:ext cx="2783457" cy="20875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588777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Виктор\Downloads\20231130_132756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295400" y="609600"/>
            <a:ext cx="36576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Виктор\Downloads\20231130_132701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334000" y="3542581"/>
            <a:ext cx="36576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962400"/>
            <a:ext cx="3657600" cy="2743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4475" y="152400"/>
            <a:ext cx="3657600" cy="2743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132088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Виктор\Downloads\20231130_132455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3083" y="381000"/>
            <a:ext cx="36576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C:\Users\Виктор\Downloads\20231130_132529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800" y="3544019"/>
            <a:ext cx="36576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4283" y="3581400"/>
            <a:ext cx="3657600" cy="2743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408041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Виктор\Downloads\20231130_132717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345721" y="3432175"/>
            <a:ext cx="36576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0" y="122507"/>
            <a:ext cx="2743438" cy="36579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85126"/>
            <a:ext cx="3657600" cy="2743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800" y="3962400"/>
            <a:ext cx="3657600" cy="2743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284585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000" dirty="0" smtClean="0">
                <a:solidFill>
                  <a:schemeClr val="tx1"/>
                </a:solidFill>
              </a:rPr>
              <a:t>Подведение итогов </a:t>
            </a:r>
            <a:r>
              <a:rPr lang="ru-RU" dirty="0" smtClean="0">
                <a:solidFill>
                  <a:srgbClr val="0070C0"/>
                </a:solidFill>
              </a:rPr>
              <a:t/>
            </a:r>
            <a:br>
              <a:rPr lang="ru-RU" dirty="0" smtClean="0">
                <a:solidFill>
                  <a:srgbClr val="0070C0"/>
                </a:solidFill>
              </a:rPr>
            </a:br>
            <a:r>
              <a:rPr lang="ru-RU" dirty="0" smtClean="0">
                <a:solidFill>
                  <a:srgbClr val="0070C0"/>
                </a:solidFill>
              </a:rPr>
              <a:t>«Самая читающая семья!»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447800" y="1524000"/>
            <a:ext cx="3745992" cy="5105400"/>
          </a:xfrm>
        </p:spPr>
        <p:txBody>
          <a:bodyPr>
            <a:normAutofit fontScale="85000" lnSpcReduction="20000"/>
          </a:bodyPr>
          <a:lstStyle/>
          <a:p>
            <a:pPr marL="82296" indent="0" algn="ctr">
              <a:buNone/>
            </a:pPr>
            <a:r>
              <a:rPr lang="ru-RU" sz="2400" dirty="0" smtClean="0">
                <a:solidFill>
                  <a:srgbClr val="C00000"/>
                </a:solidFill>
                <a:latin typeface="Bahnschrift Condensed" panose="020B0502040204020203" pitchFamily="34" charset="0"/>
              </a:rPr>
              <a:t>1 место (18 -33 книги</a:t>
            </a:r>
            <a:r>
              <a:rPr lang="ru-RU" sz="2400" dirty="0" smtClean="0">
                <a:latin typeface="Bahnschrift Condensed" panose="020B0502040204020203" pitchFamily="34" charset="0"/>
              </a:rPr>
              <a:t>)</a:t>
            </a:r>
          </a:p>
          <a:p>
            <a:pPr marL="82296" indent="0" algn="ctr">
              <a:buNone/>
            </a:pPr>
            <a:r>
              <a:rPr lang="ru-RU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 Condensed" panose="020B0502040204020203" pitchFamily="34" charset="0"/>
              </a:rPr>
              <a:t>Зубарев Саша</a:t>
            </a:r>
          </a:p>
          <a:p>
            <a:pPr marL="82296" indent="0" algn="ctr">
              <a:buNone/>
            </a:pPr>
            <a:r>
              <a:rPr lang="ru-RU" sz="24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 Condensed" panose="020B0502040204020203" pitchFamily="34" charset="0"/>
              </a:rPr>
              <a:t>Шаклеин</a:t>
            </a:r>
            <a:r>
              <a:rPr lang="ru-RU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 Condensed" panose="020B0502040204020203" pitchFamily="34" charset="0"/>
              </a:rPr>
              <a:t> Демид</a:t>
            </a:r>
          </a:p>
          <a:p>
            <a:pPr marL="82296" lvl="0" indent="0" algn="ctr">
              <a:buClr>
                <a:srgbClr val="3891A7"/>
              </a:buClr>
              <a:buNone/>
            </a:pPr>
            <a:r>
              <a:rPr lang="ru-RU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 Condensed" panose="020B0502040204020203" pitchFamily="34" charset="0"/>
              </a:rPr>
              <a:t>Лебедев Володя</a:t>
            </a:r>
          </a:p>
          <a:p>
            <a:pPr marL="82296" lvl="0" indent="0" algn="ctr">
              <a:buClr>
                <a:srgbClr val="3891A7"/>
              </a:buClr>
              <a:buNone/>
            </a:pPr>
            <a:r>
              <a:rPr lang="ru-RU" sz="2400" dirty="0" smtClean="0">
                <a:solidFill>
                  <a:srgbClr val="C00000"/>
                </a:solidFill>
                <a:latin typeface="Bahnschrift Condensed" panose="020B0502040204020203" pitchFamily="34" charset="0"/>
              </a:rPr>
              <a:t>2 </a:t>
            </a:r>
            <a:r>
              <a:rPr lang="ru-RU" sz="2400" dirty="0">
                <a:solidFill>
                  <a:srgbClr val="C00000"/>
                </a:solidFill>
                <a:latin typeface="Bahnschrift Condensed" panose="020B0502040204020203" pitchFamily="34" charset="0"/>
              </a:rPr>
              <a:t>место (15 – 16 книг)</a:t>
            </a:r>
          </a:p>
          <a:p>
            <a:pPr marL="82296" lvl="0" indent="0" algn="ctr">
              <a:buClr>
                <a:srgbClr val="3891A7"/>
              </a:buClr>
              <a:buNone/>
            </a:pPr>
            <a:r>
              <a:rPr lang="ru-RU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 Condensed" panose="020B0502040204020203" pitchFamily="34" charset="0"/>
              </a:rPr>
              <a:t>Белинская Арина</a:t>
            </a:r>
          </a:p>
          <a:p>
            <a:pPr marL="82296" lvl="0" indent="0" algn="ctr">
              <a:buClr>
                <a:srgbClr val="3891A7"/>
              </a:buClr>
              <a:buNone/>
            </a:pPr>
            <a:r>
              <a:rPr lang="ru-RU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 Condensed" panose="020B0502040204020203" pitchFamily="34" charset="0"/>
              </a:rPr>
              <a:t>Шмакова Таня</a:t>
            </a:r>
          </a:p>
          <a:p>
            <a:pPr marL="82296" lvl="0" indent="0" algn="ctr">
              <a:buClr>
                <a:srgbClr val="3891A7"/>
              </a:buClr>
              <a:buNone/>
            </a:pPr>
            <a:r>
              <a:rPr lang="ru-RU" sz="24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Bahnschrift Condensed" panose="020B0502040204020203" pitchFamily="34" charset="0"/>
              </a:rPr>
              <a:t>Ефтина</a:t>
            </a:r>
            <a:r>
              <a:rPr lang="ru-RU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 Condensed" panose="020B0502040204020203" pitchFamily="34" charset="0"/>
              </a:rPr>
              <a:t> </a:t>
            </a:r>
            <a:r>
              <a:rPr lang="ru-RU" sz="24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 Condensed" panose="020B0502040204020203" pitchFamily="34" charset="0"/>
              </a:rPr>
              <a:t>Ариа</a:t>
            </a:r>
            <a:r>
              <a:rPr lang="ru-RU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 Condensed" panose="020B0502040204020203" pitchFamily="34" charset="0"/>
              </a:rPr>
              <a:t> на</a:t>
            </a:r>
            <a:endParaRPr lang="ru-RU" sz="2400" dirty="0">
              <a:solidFill>
                <a:schemeClr val="tx1">
                  <a:lumMod val="65000"/>
                  <a:lumOff val="35000"/>
                </a:schemeClr>
              </a:solidFill>
              <a:latin typeface="Bahnschrift Condensed" panose="020B0502040204020203" pitchFamily="34" charset="0"/>
            </a:endParaRPr>
          </a:p>
          <a:p>
            <a:pPr marL="82296" lvl="0" indent="0" algn="ctr">
              <a:buClr>
                <a:srgbClr val="3891A7"/>
              </a:buClr>
              <a:buNone/>
            </a:pPr>
            <a:r>
              <a:rPr lang="ru-RU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 Condensed" panose="020B0502040204020203" pitchFamily="34" charset="0"/>
              </a:rPr>
              <a:t>Лобанова Лера</a:t>
            </a:r>
          </a:p>
          <a:p>
            <a:pPr marL="82296" lvl="0" indent="0" algn="ctr">
              <a:buClr>
                <a:srgbClr val="3891A7"/>
              </a:buClr>
              <a:buNone/>
            </a:pPr>
            <a:r>
              <a:rPr lang="ru-RU" sz="2400" dirty="0" smtClean="0">
                <a:solidFill>
                  <a:srgbClr val="C00000"/>
                </a:solidFill>
                <a:latin typeface="Bahnschrift Condensed" panose="020B0502040204020203" pitchFamily="34" charset="0"/>
              </a:rPr>
              <a:t>3 </a:t>
            </a:r>
            <a:r>
              <a:rPr lang="ru-RU" sz="2400" dirty="0">
                <a:solidFill>
                  <a:srgbClr val="C00000"/>
                </a:solidFill>
                <a:latin typeface="Bahnschrift Condensed" panose="020B0502040204020203" pitchFamily="34" charset="0"/>
              </a:rPr>
              <a:t>место (10 – 12 книг)</a:t>
            </a:r>
          </a:p>
          <a:p>
            <a:pPr marL="82296" lvl="0" indent="0" algn="ctr">
              <a:buClr>
                <a:srgbClr val="3891A7"/>
              </a:buClr>
              <a:buNone/>
            </a:pPr>
            <a:r>
              <a:rPr lang="ru-RU" sz="2400" dirty="0">
                <a:solidFill>
                  <a:prstClr val="black">
                    <a:lumMod val="65000"/>
                    <a:lumOff val="35000"/>
                  </a:prstClr>
                </a:solidFill>
                <a:latin typeface="Bahnschrift Condensed" panose="020B0502040204020203" pitchFamily="34" charset="0"/>
              </a:rPr>
              <a:t>Кононова Кристина</a:t>
            </a:r>
          </a:p>
          <a:p>
            <a:pPr marL="82296" lvl="0" indent="0" algn="ctr">
              <a:buClr>
                <a:srgbClr val="3891A7"/>
              </a:buClr>
              <a:buNone/>
            </a:pPr>
            <a:r>
              <a:rPr lang="ru-RU" sz="2400" dirty="0" err="1">
                <a:solidFill>
                  <a:prstClr val="black">
                    <a:lumMod val="65000"/>
                    <a:lumOff val="35000"/>
                  </a:prstClr>
                </a:solidFill>
                <a:latin typeface="Bahnschrift Condensed" panose="020B0502040204020203" pitchFamily="34" charset="0"/>
              </a:rPr>
              <a:t>Абрамовских</a:t>
            </a:r>
            <a:r>
              <a:rPr lang="ru-RU" sz="2400" dirty="0">
                <a:solidFill>
                  <a:prstClr val="black">
                    <a:lumMod val="65000"/>
                    <a:lumOff val="35000"/>
                  </a:prstClr>
                </a:solidFill>
                <a:latin typeface="Bahnschrift Condensed" panose="020B0502040204020203" pitchFamily="34" charset="0"/>
              </a:rPr>
              <a:t> Антон</a:t>
            </a:r>
          </a:p>
          <a:p>
            <a:pPr marL="82296" lvl="0" indent="0" algn="ctr">
              <a:buClr>
                <a:srgbClr val="3891A7"/>
              </a:buClr>
              <a:buNone/>
            </a:pPr>
            <a:r>
              <a:rPr lang="ru-RU" sz="2400" dirty="0" err="1">
                <a:solidFill>
                  <a:prstClr val="black">
                    <a:lumMod val="65000"/>
                    <a:lumOff val="35000"/>
                  </a:prstClr>
                </a:solidFill>
                <a:latin typeface="Bahnschrift Condensed" panose="020B0502040204020203" pitchFamily="34" charset="0"/>
              </a:rPr>
              <a:t>Стафеева</a:t>
            </a:r>
            <a:r>
              <a:rPr lang="ru-RU" sz="2400" dirty="0">
                <a:solidFill>
                  <a:prstClr val="black">
                    <a:lumMod val="65000"/>
                    <a:lumOff val="35000"/>
                  </a:prstClr>
                </a:solidFill>
                <a:latin typeface="Bahnschrift Condensed" panose="020B0502040204020203" pitchFamily="34" charset="0"/>
              </a:rPr>
              <a:t> Ксюша</a:t>
            </a:r>
          </a:p>
          <a:p>
            <a:pPr marL="82296" lvl="0" indent="0" algn="ctr">
              <a:buClr>
                <a:srgbClr val="3891A7"/>
              </a:buClr>
              <a:buNone/>
            </a:pPr>
            <a:r>
              <a:rPr lang="ru-RU" sz="2400" dirty="0" err="1">
                <a:solidFill>
                  <a:prstClr val="black">
                    <a:lumMod val="65000"/>
                    <a:lumOff val="35000"/>
                  </a:prstClr>
                </a:solidFill>
                <a:latin typeface="Bahnschrift Condensed" panose="020B0502040204020203" pitchFamily="34" charset="0"/>
              </a:rPr>
              <a:t>Мачтаков</a:t>
            </a:r>
            <a:r>
              <a:rPr lang="ru-RU" sz="2400" dirty="0">
                <a:solidFill>
                  <a:prstClr val="black">
                    <a:lumMod val="65000"/>
                    <a:lumOff val="35000"/>
                  </a:prstClr>
                </a:solidFill>
                <a:latin typeface="Bahnschrift Condensed" panose="020B0502040204020203" pitchFamily="34" charset="0"/>
              </a:rPr>
              <a:t> Миша</a:t>
            </a:r>
          </a:p>
          <a:p>
            <a:pPr marL="82296" lvl="0" indent="0" algn="ctr">
              <a:buClr>
                <a:srgbClr val="3891A7"/>
              </a:buClr>
              <a:buNone/>
            </a:pPr>
            <a:r>
              <a:rPr lang="ru-RU" sz="2400" dirty="0" err="1">
                <a:solidFill>
                  <a:prstClr val="black">
                    <a:lumMod val="65000"/>
                    <a:lumOff val="35000"/>
                  </a:prstClr>
                </a:solidFill>
                <a:latin typeface="Bahnschrift Condensed" panose="020B0502040204020203" pitchFamily="34" charset="0"/>
              </a:rPr>
              <a:t>Кетов</a:t>
            </a:r>
            <a:r>
              <a:rPr lang="ru-RU" sz="2400" dirty="0">
                <a:solidFill>
                  <a:prstClr val="black">
                    <a:lumMod val="65000"/>
                    <a:lumOff val="35000"/>
                  </a:prstClr>
                </a:solidFill>
                <a:latin typeface="Bahnschrift Condensed" panose="020B0502040204020203" pitchFamily="34" charset="0"/>
              </a:rPr>
              <a:t> Миша</a:t>
            </a:r>
          </a:p>
          <a:p>
            <a:pPr marL="82296" lvl="0" indent="0" algn="ctr">
              <a:buClr>
                <a:srgbClr val="3891A7"/>
              </a:buClr>
              <a:buNone/>
            </a:pPr>
            <a:endParaRPr lang="ru-RU" dirty="0" smtClean="0">
              <a:solidFill>
                <a:schemeClr val="tx1">
                  <a:lumMod val="65000"/>
                  <a:lumOff val="35000"/>
                </a:schemeClr>
              </a:solidFill>
              <a:latin typeface="Bahnschrift Condensed" panose="020B0502040204020203" pitchFamily="34" charset="0"/>
            </a:endParaRPr>
          </a:p>
          <a:p>
            <a:pPr marL="82296" lvl="0" indent="0" algn="ctr">
              <a:buClr>
                <a:srgbClr val="3891A7"/>
              </a:buClr>
              <a:buNone/>
            </a:pPr>
            <a:endParaRPr lang="ru-RU" dirty="0">
              <a:solidFill>
                <a:schemeClr val="tx1">
                  <a:lumMod val="65000"/>
                  <a:lumOff val="35000"/>
                </a:schemeClr>
              </a:solidFill>
              <a:latin typeface="Bahnschrift Condensed" panose="020B0502040204020203" pitchFamily="34" charset="0"/>
            </a:endParaRPr>
          </a:p>
          <a:p>
            <a:pPr marL="82296" indent="0" algn="ctr">
              <a:buNone/>
            </a:pPr>
            <a:endParaRPr lang="ru-RU" dirty="0" smtClean="0">
              <a:latin typeface="Bahnschrift Condensed" panose="020B0502040204020203" pitchFamily="34" charset="0"/>
            </a:endParaRPr>
          </a:p>
          <a:p>
            <a:pPr marL="82296" indent="0" algn="ctr">
              <a:buNone/>
            </a:pPr>
            <a:endParaRPr lang="ru-RU" dirty="0" smtClean="0">
              <a:latin typeface="Bahnschrift Condensed" panose="020B0502040204020203" pitchFamily="34" charset="0"/>
            </a:endParaRPr>
          </a:p>
          <a:p>
            <a:pPr marL="82296" indent="0" algn="ctr">
              <a:buNone/>
            </a:pPr>
            <a:endParaRPr lang="ru-RU" dirty="0" smtClean="0"/>
          </a:p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20000"/>
          </a:bodyPr>
          <a:lstStyle/>
          <a:p>
            <a:pPr marL="82296" indent="0" algn="ctr">
              <a:buNone/>
            </a:pPr>
            <a:endParaRPr lang="ru-RU" dirty="0" smtClean="0">
              <a:solidFill>
                <a:srgbClr val="C00000"/>
              </a:solidFill>
              <a:latin typeface="Bahnschrift Condensed" panose="020B0502040204020203" pitchFamily="34" charset="0"/>
            </a:endParaRPr>
          </a:p>
          <a:p>
            <a:pPr marL="82296" indent="0" algn="ctr">
              <a:buNone/>
            </a:pPr>
            <a:endParaRPr lang="ru-RU" dirty="0">
              <a:solidFill>
                <a:srgbClr val="C00000"/>
              </a:solidFill>
              <a:latin typeface="Bahnschrift Condensed" panose="020B0502040204020203" pitchFamily="34" charset="0"/>
            </a:endParaRPr>
          </a:p>
          <a:p>
            <a:pPr marL="82296" indent="0" algn="ctr">
              <a:buNone/>
            </a:pPr>
            <a:r>
              <a:rPr lang="ru-RU" dirty="0" smtClean="0">
                <a:solidFill>
                  <a:srgbClr val="C00000"/>
                </a:solidFill>
                <a:latin typeface="Bahnschrift Condensed" panose="020B0502040204020203" pitchFamily="34" charset="0"/>
              </a:rPr>
              <a:t>Приняли участие</a:t>
            </a:r>
          </a:p>
          <a:p>
            <a:pPr marL="82296" indent="0" algn="ctr">
              <a:buNone/>
            </a:pPr>
            <a:r>
              <a:rPr lang="ru-RU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 Condensed" panose="020B0502040204020203" pitchFamily="34" charset="0"/>
              </a:rPr>
              <a:t>Клепалова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 Condensed" panose="020B0502040204020203" pitchFamily="34" charset="0"/>
              </a:rPr>
              <a:t> Катя</a:t>
            </a:r>
          </a:p>
          <a:p>
            <a:pPr marL="82296" indent="0" algn="ctr">
              <a:buNone/>
            </a:pPr>
            <a:r>
              <a:rPr lang="ru-RU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 Condensed" panose="020B0502040204020203" pitchFamily="34" charset="0"/>
              </a:rPr>
              <a:t>Хабибулина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 Condensed" panose="020B0502040204020203" pitchFamily="34" charset="0"/>
              </a:rPr>
              <a:t> Диана</a:t>
            </a:r>
          </a:p>
          <a:p>
            <a:pPr marL="82296" indent="0" algn="ctr">
              <a:buNone/>
            </a:pPr>
            <a:r>
              <a:rPr lang="ru-RU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 Condensed" panose="020B0502040204020203" pitchFamily="34" charset="0"/>
              </a:rPr>
              <a:t>Коркодинов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 Condensed" panose="020B0502040204020203" pitchFamily="34" charset="0"/>
              </a:rPr>
              <a:t> Алёша</a:t>
            </a:r>
          </a:p>
          <a:p>
            <a:pPr marL="82296" indent="0" algn="ctr">
              <a:buNone/>
            </a:pP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 Condensed" panose="020B0502040204020203" pitchFamily="34" charset="0"/>
              </a:rPr>
              <a:t>Воздвиженская </a:t>
            </a:r>
            <a:r>
              <a:rPr lang="ru-RU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 Condensed" panose="020B0502040204020203" pitchFamily="34" charset="0"/>
              </a:rPr>
              <a:t>Амелия</a:t>
            </a:r>
            <a:endParaRPr lang="ru-RU" dirty="0" smtClean="0">
              <a:solidFill>
                <a:schemeClr val="tx1">
                  <a:lumMod val="65000"/>
                  <a:lumOff val="35000"/>
                </a:schemeClr>
              </a:solidFill>
              <a:latin typeface="Bahnschrift Condensed" panose="020B0502040204020203" pitchFamily="34" charset="0"/>
            </a:endParaRPr>
          </a:p>
          <a:p>
            <a:pPr marL="82296" indent="0" algn="ctr">
              <a:buNone/>
            </a:pP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 Condensed" panose="020B0502040204020203" pitchFamily="34" charset="0"/>
              </a:rPr>
              <a:t>Трофимов Миша</a:t>
            </a:r>
          </a:p>
          <a:p>
            <a:pPr marL="82296" indent="0" algn="ctr">
              <a:buNone/>
            </a:pP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 Condensed" panose="020B0502040204020203" pitchFamily="34" charset="0"/>
              </a:rPr>
              <a:t>Аверкиев Марк</a:t>
            </a:r>
          </a:p>
          <a:p>
            <a:pPr marL="82296" indent="0" algn="ctr">
              <a:buNone/>
            </a:pPr>
            <a:r>
              <a:rPr lang="ru-RU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 Condensed" panose="020B0502040204020203" pitchFamily="34" charset="0"/>
              </a:rPr>
              <a:t>Издеков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 Condensed" panose="020B0502040204020203" pitchFamily="34" charset="0"/>
              </a:rPr>
              <a:t> Марк</a:t>
            </a:r>
          </a:p>
          <a:p>
            <a:pPr marL="82296" indent="0" algn="ctr">
              <a:buNone/>
            </a:pPr>
            <a:r>
              <a:rPr lang="ru-RU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 Condensed" panose="020B0502040204020203" pitchFamily="34" charset="0"/>
              </a:rPr>
              <a:t>Басюк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 Condensed" panose="020B0502040204020203" pitchFamily="34" charset="0"/>
              </a:rPr>
              <a:t> Тимофей</a:t>
            </a:r>
          </a:p>
          <a:p>
            <a:pPr marL="82296" indent="0" algn="ctr">
              <a:buNone/>
            </a:pPr>
            <a:endParaRPr lang="ru-RU" dirty="0" smtClean="0">
              <a:solidFill>
                <a:schemeClr val="tx1">
                  <a:lumMod val="65000"/>
                  <a:lumOff val="35000"/>
                </a:schemeClr>
              </a:solidFill>
              <a:latin typeface="Bahnschrift Condensed" panose="020B0502040204020203" pitchFamily="34" charset="0"/>
            </a:endParaRPr>
          </a:p>
          <a:p>
            <a:pPr marL="82296" indent="0" algn="ctr">
              <a:buNone/>
            </a:pPr>
            <a:endParaRPr lang="ru-RU" dirty="0" smtClean="0">
              <a:solidFill>
                <a:srgbClr val="C00000"/>
              </a:solidFill>
              <a:latin typeface="Bahnschrift Condensed" panose="020B0502040204020203" pitchFamily="34" charset="0"/>
            </a:endParaRPr>
          </a:p>
          <a:p>
            <a:pPr marL="82296" indent="0" algn="ctr">
              <a:buNone/>
            </a:pPr>
            <a:endParaRPr lang="ru-RU" dirty="0" smtClean="0">
              <a:latin typeface="Bahnschrift Condensed" panose="020B0502040204020203" pitchFamily="34" charset="0"/>
            </a:endParaRPr>
          </a:p>
          <a:p>
            <a:pPr marL="82296" indent="0" algn="ctr">
              <a:buNone/>
            </a:pPr>
            <a:endParaRPr lang="ru-RU" dirty="0">
              <a:latin typeface="Bahnschrift Condensed" panose="020B0502040204020203" pitchFamily="34" charset="0"/>
            </a:endParaRPr>
          </a:p>
          <a:p>
            <a:pPr marL="82296" indent="0" algn="ctr">
              <a:buNone/>
            </a:pPr>
            <a:endParaRPr lang="ru-RU" dirty="0">
              <a:latin typeface="Bahnschrift Condensed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57544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800" dirty="0">
                <a:solidFill>
                  <a:srgbClr val="C00000"/>
                </a:solidFill>
                <a:latin typeface="Arial Black" panose="020B0A04020102020204" pitchFamily="34" charset="0"/>
              </a:rPr>
              <a:t>2</a:t>
            </a:r>
            <a:r>
              <a:rPr lang="ru-RU" sz="280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 этап </a:t>
            </a:r>
            <a:br>
              <a:rPr lang="ru-RU" sz="2800" dirty="0" smtClean="0">
                <a:solidFill>
                  <a:srgbClr val="C00000"/>
                </a:solidFill>
                <a:latin typeface="Arial Black" panose="020B0A04020102020204" pitchFamily="34" charset="0"/>
              </a:rPr>
            </a:br>
            <a:r>
              <a:rPr lang="ru-RU" sz="280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с 1 декабря по 30 февраля</a:t>
            </a:r>
            <a:br>
              <a:rPr lang="ru-RU" sz="2800" dirty="0" smtClean="0">
                <a:solidFill>
                  <a:srgbClr val="C00000"/>
                </a:solidFill>
                <a:latin typeface="Arial Black" panose="020B0A04020102020204" pitchFamily="34" charset="0"/>
              </a:rPr>
            </a:br>
            <a:r>
              <a:rPr lang="ru-RU" sz="280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Тема: «Новый год!» </a:t>
            </a:r>
            <a:endParaRPr lang="ru-RU" sz="2800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dirty="0" smtClean="0"/>
              <a:t>Наша библиотека</a:t>
            </a: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dirty="0" smtClean="0"/>
              <a:t>Лист статистики</a:t>
            </a:r>
            <a:endParaRPr lang="ru-RU" dirty="0"/>
          </a:p>
        </p:txBody>
      </p:sp>
      <p:pic>
        <p:nvPicPr>
          <p:cNvPr id="5" name="Picture 2" descr="C:\Users\Виктор\Downloads\20240302_12203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2484436"/>
            <a:ext cx="4205817" cy="3154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0" y="2209800"/>
            <a:ext cx="2994422" cy="3992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88252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solidFill>
                  <a:srgbClr val="0070C0"/>
                </a:solidFill>
              </a:rPr>
              <a:t>Выставка рисунков</a:t>
            </a:r>
          </a:p>
        </p:txBody>
      </p:sp>
      <p:sp>
        <p:nvSpPr>
          <p:cNvPr id="8" name="Объект 7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Объект 8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542460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000" dirty="0" smtClean="0">
                <a:solidFill>
                  <a:schemeClr val="tx1"/>
                </a:solidFill>
              </a:rPr>
              <a:t>Подведение итогов </a:t>
            </a:r>
            <a:r>
              <a:rPr lang="ru-RU" dirty="0" smtClean="0">
                <a:solidFill>
                  <a:srgbClr val="0070C0"/>
                </a:solidFill>
              </a:rPr>
              <a:t/>
            </a:r>
            <a:br>
              <a:rPr lang="ru-RU" dirty="0" smtClean="0">
                <a:solidFill>
                  <a:srgbClr val="0070C0"/>
                </a:solidFill>
              </a:rPr>
            </a:br>
            <a:r>
              <a:rPr lang="ru-RU" dirty="0" smtClean="0">
                <a:solidFill>
                  <a:srgbClr val="0070C0"/>
                </a:solidFill>
              </a:rPr>
              <a:t>«Самая читающая семья!»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745992" cy="5105400"/>
          </a:xfrm>
        </p:spPr>
        <p:txBody>
          <a:bodyPr>
            <a:normAutofit lnSpcReduction="10000"/>
          </a:bodyPr>
          <a:lstStyle/>
          <a:p>
            <a:pPr marL="82296" indent="0" algn="ctr">
              <a:buNone/>
            </a:pPr>
            <a:r>
              <a:rPr lang="ru-RU" sz="2400" dirty="0" smtClean="0">
                <a:solidFill>
                  <a:srgbClr val="C00000"/>
                </a:solidFill>
                <a:latin typeface="Bahnschrift Condensed" panose="020B0502040204020203" pitchFamily="34" charset="0"/>
              </a:rPr>
              <a:t>1 место ( 27 книг</a:t>
            </a:r>
            <a:r>
              <a:rPr lang="ru-RU" sz="2400" dirty="0" smtClean="0">
                <a:latin typeface="Bahnschrift Condensed" panose="020B0502040204020203" pitchFamily="34" charset="0"/>
              </a:rPr>
              <a:t>)</a:t>
            </a:r>
          </a:p>
          <a:p>
            <a:pPr marL="82296" indent="0" algn="ctr">
              <a:buNone/>
            </a:pPr>
            <a:r>
              <a:rPr lang="ru-RU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 Condensed" panose="020B0502040204020203" pitchFamily="34" charset="0"/>
              </a:rPr>
              <a:t>Белинская Арина</a:t>
            </a:r>
          </a:p>
          <a:p>
            <a:pPr marL="82296" indent="0" algn="ctr">
              <a:buNone/>
            </a:pPr>
            <a:r>
              <a:rPr lang="ru-RU" sz="24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 Condensed" panose="020B0502040204020203" pitchFamily="34" charset="0"/>
              </a:rPr>
              <a:t>Шаклеин</a:t>
            </a:r>
            <a:r>
              <a:rPr lang="ru-RU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 Condensed" panose="020B0502040204020203" pitchFamily="34" charset="0"/>
              </a:rPr>
              <a:t> Демид</a:t>
            </a:r>
          </a:p>
          <a:p>
            <a:pPr marL="82296" lvl="0" indent="0" algn="ctr">
              <a:buClr>
                <a:srgbClr val="3891A7"/>
              </a:buClr>
              <a:buNone/>
            </a:pPr>
            <a:r>
              <a:rPr lang="ru-RU" sz="2400" dirty="0" smtClean="0">
                <a:solidFill>
                  <a:srgbClr val="C00000"/>
                </a:solidFill>
                <a:latin typeface="Bahnschrift Condensed" panose="020B0502040204020203" pitchFamily="34" charset="0"/>
              </a:rPr>
              <a:t>2 </a:t>
            </a:r>
            <a:r>
              <a:rPr lang="ru-RU" sz="2400" dirty="0">
                <a:solidFill>
                  <a:srgbClr val="C00000"/>
                </a:solidFill>
                <a:latin typeface="Bahnschrift Condensed" panose="020B0502040204020203" pitchFamily="34" charset="0"/>
              </a:rPr>
              <a:t>место (</a:t>
            </a:r>
            <a:r>
              <a:rPr lang="ru-RU" sz="2400" dirty="0" smtClean="0">
                <a:solidFill>
                  <a:srgbClr val="C00000"/>
                </a:solidFill>
                <a:latin typeface="Bahnschrift Condensed" panose="020B0502040204020203" pitchFamily="34" charset="0"/>
              </a:rPr>
              <a:t>12 </a:t>
            </a:r>
            <a:r>
              <a:rPr lang="ru-RU" sz="2400" dirty="0">
                <a:solidFill>
                  <a:srgbClr val="C00000"/>
                </a:solidFill>
                <a:latin typeface="Bahnschrift Condensed" panose="020B0502040204020203" pitchFamily="34" charset="0"/>
              </a:rPr>
              <a:t>– </a:t>
            </a:r>
            <a:r>
              <a:rPr lang="ru-RU" sz="2400" dirty="0" smtClean="0">
                <a:solidFill>
                  <a:srgbClr val="C00000"/>
                </a:solidFill>
                <a:latin typeface="Bahnschrift Condensed" panose="020B0502040204020203" pitchFamily="34" charset="0"/>
              </a:rPr>
              <a:t>13 </a:t>
            </a:r>
            <a:r>
              <a:rPr lang="ru-RU" sz="2400" dirty="0">
                <a:solidFill>
                  <a:srgbClr val="C00000"/>
                </a:solidFill>
                <a:latin typeface="Bahnschrift Condensed" panose="020B0502040204020203" pitchFamily="34" charset="0"/>
              </a:rPr>
              <a:t>книг)</a:t>
            </a:r>
          </a:p>
          <a:p>
            <a:pPr marL="82296" lvl="0" indent="0" algn="ctr">
              <a:buClr>
                <a:srgbClr val="3891A7"/>
              </a:buClr>
              <a:buNone/>
            </a:pPr>
            <a:r>
              <a:rPr lang="ru-RU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 Condensed" panose="020B0502040204020203" pitchFamily="34" charset="0"/>
              </a:rPr>
              <a:t>Кононова Кристина</a:t>
            </a:r>
          </a:p>
          <a:p>
            <a:pPr marL="82296" lvl="0" indent="0" algn="ctr">
              <a:buClr>
                <a:srgbClr val="3891A7"/>
              </a:buClr>
              <a:buNone/>
            </a:pPr>
            <a:r>
              <a:rPr lang="ru-RU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 Condensed" panose="020B0502040204020203" pitchFamily="34" charset="0"/>
              </a:rPr>
              <a:t>Лобанова Лера</a:t>
            </a:r>
          </a:p>
          <a:p>
            <a:pPr marL="82296" lvl="0" indent="0" algn="ctr">
              <a:buClr>
                <a:srgbClr val="3891A7"/>
              </a:buClr>
              <a:buNone/>
            </a:pPr>
            <a:r>
              <a:rPr lang="ru-RU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 Condensed" panose="020B0502040204020203" pitchFamily="34" charset="0"/>
              </a:rPr>
              <a:t>Шмакова Таня</a:t>
            </a:r>
          </a:p>
          <a:p>
            <a:pPr marL="82296" lvl="0" indent="0" algn="ctr">
              <a:buClr>
                <a:srgbClr val="3891A7"/>
              </a:buClr>
              <a:buNone/>
            </a:pPr>
            <a:r>
              <a:rPr lang="ru-RU" sz="2400" dirty="0" smtClean="0">
                <a:solidFill>
                  <a:srgbClr val="C00000"/>
                </a:solidFill>
                <a:latin typeface="Bahnschrift Condensed" panose="020B0502040204020203" pitchFamily="34" charset="0"/>
              </a:rPr>
              <a:t>3 </a:t>
            </a:r>
            <a:r>
              <a:rPr lang="ru-RU" sz="2400" dirty="0">
                <a:solidFill>
                  <a:srgbClr val="C00000"/>
                </a:solidFill>
                <a:latin typeface="Bahnschrift Condensed" panose="020B0502040204020203" pitchFamily="34" charset="0"/>
              </a:rPr>
              <a:t>место </a:t>
            </a:r>
            <a:r>
              <a:rPr lang="ru-RU" sz="2400" dirty="0" smtClean="0">
                <a:solidFill>
                  <a:srgbClr val="C00000"/>
                </a:solidFill>
                <a:latin typeface="Bahnschrift Condensed" panose="020B0502040204020203" pitchFamily="34" charset="0"/>
              </a:rPr>
              <a:t>(</a:t>
            </a:r>
            <a:r>
              <a:rPr lang="ru-RU" sz="2400" dirty="0">
                <a:solidFill>
                  <a:srgbClr val="C00000"/>
                </a:solidFill>
                <a:latin typeface="Bahnschrift Condensed" panose="020B0502040204020203" pitchFamily="34" charset="0"/>
              </a:rPr>
              <a:t>7</a:t>
            </a:r>
            <a:r>
              <a:rPr lang="ru-RU" sz="2400" dirty="0" smtClean="0">
                <a:solidFill>
                  <a:srgbClr val="C00000"/>
                </a:solidFill>
                <a:latin typeface="Bahnschrift Condensed" panose="020B0502040204020203" pitchFamily="34" charset="0"/>
              </a:rPr>
              <a:t> </a:t>
            </a:r>
            <a:r>
              <a:rPr lang="ru-RU" sz="2400" dirty="0">
                <a:solidFill>
                  <a:srgbClr val="C00000"/>
                </a:solidFill>
                <a:latin typeface="Bahnschrift Condensed" panose="020B0502040204020203" pitchFamily="34" charset="0"/>
              </a:rPr>
              <a:t>– </a:t>
            </a:r>
            <a:r>
              <a:rPr lang="ru-RU" sz="2400" dirty="0" smtClean="0">
                <a:solidFill>
                  <a:srgbClr val="C00000"/>
                </a:solidFill>
                <a:latin typeface="Bahnschrift Condensed" panose="020B0502040204020203" pitchFamily="34" charset="0"/>
              </a:rPr>
              <a:t>10 </a:t>
            </a:r>
            <a:r>
              <a:rPr lang="ru-RU" sz="2400" dirty="0">
                <a:solidFill>
                  <a:srgbClr val="C00000"/>
                </a:solidFill>
                <a:latin typeface="Bahnschrift Condensed" panose="020B0502040204020203" pitchFamily="34" charset="0"/>
              </a:rPr>
              <a:t>книг</a:t>
            </a:r>
            <a:r>
              <a:rPr lang="ru-RU" sz="2400" dirty="0" smtClean="0">
                <a:solidFill>
                  <a:srgbClr val="C00000"/>
                </a:solidFill>
                <a:latin typeface="Bahnschrift Condensed" panose="020B0502040204020203" pitchFamily="34" charset="0"/>
              </a:rPr>
              <a:t>)</a:t>
            </a:r>
          </a:p>
          <a:p>
            <a:pPr marL="82296" lvl="0" indent="0" algn="ctr">
              <a:buClr>
                <a:srgbClr val="3891A7"/>
              </a:buClr>
              <a:buNone/>
            </a:pPr>
            <a:r>
              <a:rPr lang="ru-RU" sz="24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 Condensed" panose="020B0502040204020203" pitchFamily="34" charset="0"/>
              </a:rPr>
              <a:t>Ефтина</a:t>
            </a:r>
            <a:r>
              <a:rPr lang="ru-RU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 Condensed" panose="020B0502040204020203" pitchFamily="34" charset="0"/>
              </a:rPr>
              <a:t> </a:t>
            </a:r>
            <a:r>
              <a:rPr lang="ru-RU" sz="24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 Condensed" panose="020B0502040204020203" pitchFamily="34" charset="0"/>
              </a:rPr>
              <a:t>Ариана</a:t>
            </a:r>
            <a:endParaRPr lang="ru-RU" sz="2400" dirty="0" smtClean="0">
              <a:solidFill>
                <a:schemeClr val="tx1">
                  <a:lumMod val="65000"/>
                  <a:lumOff val="35000"/>
                </a:schemeClr>
              </a:solidFill>
              <a:latin typeface="Bahnschrift Condensed" panose="020B0502040204020203" pitchFamily="34" charset="0"/>
            </a:endParaRPr>
          </a:p>
          <a:p>
            <a:pPr marL="82296" lvl="0" indent="0" algn="ctr">
              <a:buClr>
                <a:srgbClr val="3891A7"/>
              </a:buClr>
              <a:buNone/>
            </a:pPr>
            <a:r>
              <a:rPr lang="ru-RU" sz="24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 Condensed" panose="020B0502040204020203" pitchFamily="34" charset="0"/>
              </a:rPr>
              <a:t>Клепалова</a:t>
            </a:r>
            <a:r>
              <a:rPr lang="ru-RU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 Condensed" panose="020B0502040204020203" pitchFamily="34" charset="0"/>
              </a:rPr>
              <a:t> Катя</a:t>
            </a:r>
          </a:p>
          <a:p>
            <a:pPr marL="82296" lvl="0" indent="0" algn="ctr">
              <a:buClr>
                <a:srgbClr val="3891A7"/>
              </a:buClr>
              <a:buNone/>
            </a:pPr>
            <a:r>
              <a:rPr lang="ru-RU" sz="24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 Condensed" panose="020B0502040204020203" pitchFamily="34" charset="0"/>
              </a:rPr>
              <a:t>Мачтаков</a:t>
            </a:r>
            <a:r>
              <a:rPr lang="ru-RU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 Condensed" panose="020B0502040204020203" pitchFamily="34" charset="0"/>
              </a:rPr>
              <a:t> Миша</a:t>
            </a:r>
          </a:p>
          <a:p>
            <a:pPr marL="82296" lvl="0" indent="0" algn="ctr">
              <a:buClr>
                <a:srgbClr val="3891A7"/>
              </a:buClr>
              <a:buNone/>
            </a:pPr>
            <a:r>
              <a:rPr lang="ru-RU" sz="24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 Condensed" panose="020B0502040204020203" pitchFamily="34" charset="0"/>
              </a:rPr>
              <a:t>Абрамовских</a:t>
            </a:r>
            <a:r>
              <a:rPr lang="ru-RU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 Condensed" panose="020B0502040204020203" pitchFamily="34" charset="0"/>
              </a:rPr>
              <a:t> Антон</a:t>
            </a:r>
          </a:p>
          <a:p>
            <a:pPr marL="82296" lvl="0" indent="0" algn="ctr">
              <a:buClr>
                <a:srgbClr val="3891A7"/>
              </a:buClr>
              <a:buNone/>
            </a:pPr>
            <a:endParaRPr lang="ru-RU" sz="2400" dirty="0" smtClean="0">
              <a:solidFill>
                <a:schemeClr val="tx1">
                  <a:lumMod val="65000"/>
                  <a:lumOff val="35000"/>
                </a:schemeClr>
              </a:solidFill>
              <a:latin typeface="Bahnschrift Condensed" panose="020B0502040204020203" pitchFamily="34" charset="0"/>
            </a:endParaRPr>
          </a:p>
          <a:p>
            <a:pPr marL="82296" lvl="0" indent="0" algn="ctr">
              <a:buClr>
                <a:srgbClr val="3891A7"/>
              </a:buClr>
              <a:buNone/>
            </a:pPr>
            <a:endParaRPr lang="ru-RU" sz="2400" dirty="0">
              <a:solidFill>
                <a:srgbClr val="C00000"/>
              </a:solidFill>
              <a:latin typeface="Bahnschrift Condensed" panose="020B0502040204020203" pitchFamily="34" charset="0"/>
            </a:endParaRPr>
          </a:p>
          <a:p>
            <a:pPr marL="82296" lvl="0" indent="0" algn="ctr">
              <a:buClr>
                <a:srgbClr val="3891A7"/>
              </a:buClr>
              <a:buNone/>
            </a:pPr>
            <a:endParaRPr lang="ru-RU" sz="2400" dirty="0" smtClean="0">
              <a:solidFill>
                <a:prstClr val="black">
                  <a:lumMod val="65000"/>
                  <a:lumOff val="35000"/>
                </a:prstClr>
              </a:solidFill>
              <a:latin typeface="Bahnschrift Condensed" panose="020B0502040204020203" pitchFamily="34" charset="0"/>
            </a:endParaRPr>
          </a:p>
          <a:p>
            <a:pPr marL="82296" lvl="0" indent="0" algn="ctr">
              <a:buClr>
                <a:srgbClr val="3891A7"/>
              </a:buClr>
              <a:buNone/>
            </a:pPr>
            <a:endParaRPr lang="ru-RU" dirty="0" smtClean="0">
              <a:solidFill>
                <a:schemeClr val="tx1">
                  <a:lumMod val="65000"/>
                  <a:lumOff val="35000"/>
                </a:schemeClr>
              </a:solidFill>
              <a:latin typeface="Bahnschrift Condensed" panose="020B0502040204020203" pitchFamily="34" charset="0"/>
            </a:endParaRPr>
          </a:p>
          <a:p>
            <a:pPr marL="82296" lvl="0" indent="0" algn="ctr">
              <a:buClr>
                <a:srgbClr val="3891A7"/>
              </a:buClr>
              <a:buNone/>
            </a:pPr>
            <a:endParaRPr lang="ru-RU" dirty="0">
              <a:solidFill>
                <a:schemeClr val="tx1">
                  <a:lumMod val="65000"/>
                  <a:lumOff val="35000"/>
                </a:schemeClr>
              </a:solidFill>
              <a:latin typeface="Bahnschrift Condensed" panose="020B0502040204020203" pitchFamily="34" charset="0"/>
            </a:endParaRPr>
          </a:p>
          <a:p>
            <a:pPr marL="82296" indent="0" algn="ctr">
              <a:buNone/>
            </a:pPr>
            <a:endParaRPr lang="ru-RU" dirty="0" smtClean="0">
              <a:latin typeface="Bahnschrift Condensed" panose="020B0502040204020203" pitchFamily="34" charset="0"/>
            </a:endParaRPr>
          </a:p>
          <a:p>
            <a:pPr marL="82296" indent="0" algn="ctr">
              <a:buNone/>
            </a:pPr>
            <a:endParaRPr lang="ru-RU" dirty="0" smtClean="0">
              <a:latin typeface="Bahnschrift Condensed" panose="020B0502040204020203" pitchFamily="34" charset="0"/>
            </a:endParaRPr>
          </a:p>
          <a:p>
            <a:pPr marL="82296" indent="0" algn="ctr">
              <a:buNone/>
            </a:pPr>
            <a:endParaRPr lang="ru-RU" dirty="0" smtClean="0"/>
          </a:p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pPr marL="82296" indent="0" algn="ctr">
              <a:buNone/>
            </a:pPr>
            <a:endParaRPr lang="ru-RU" dirty="0" smtClean="0">
              <a:solidFill>
                <a:srgbClr val="C00000"/>
              </a:solidFill>
              <a:latin typeface="Bahnschrift Condensed" panose="020B0502040204020203" pitchFamily="34" charset="0"/>
            </a:endParaRPr>
          </a:p>
          <a:p>
            <a:pPr marL="82296" indent="0" algn="ctr">
              <a:buNone/>
            </a:pPr>
            <a:endParaRPr lang="ru-RU" dirty="0">
              <a:solidFill>
                <a:srgbClr val="C00000"/>
              </a:solidFill>
              <a:latin typeface="Bahnschrift Condensed" panose="020B0502040204020203" pitchFamily="34" charset="0"/>
            </a:endParaRPr>
          </a:p>
          <a:p>
            <a:pPr marL="82296" indent="0" algn="ctr">
              <a:buNone/>
            </a:pPr>
            <a:r>
              <a:rPr lang="ru-RU" dirty="0" smtClean="0">
                <a:solidFill>
                  <a:srgbClr val="C00000"/>
                </a:solidFill>
                <a:latin typeface="Bahnschrift Condensed" panose="020B0502040204020203" pitchFamily="34" charset="0"/>
              </a:rPr>
              <a:t>Приняли участие</a:t>
            </a:r>
          </a:p>
          <a:p>
            <a:pPr marL="82296" indent="0" algn="ctr">
              <a:buNone/>
            </a:pP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 Condensed" panose="020B0502040204020203" pitchFamily="34" charset="0"/>
              </a:rPr>
              <a:t>Зубарев Саша</a:t>
            </a:r>
          </a:p>
          <a:p>
            <a:pPr marL="82296" indent="0" algn="ctr">
              <a:buNone/>
            </a:pP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 Condensed" panose="020B0502040204020203" pitchFamily="34" charset="0"/>
              </a:rPr>
              <a:t>Аверкиев Марк</a:t>
            </a:r>
          </a:p>
          <a:p>
            <a:pPr marL="82296" indent="0" algn="ctr">
              <a:buNone/>
            </a:pP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 Condensed" panose="020B0502040204020203" pitchFamily="34" charset="0"/>
              </a:rPr>
              <a:t>Воздвиженская </a:t>
            </a:r>
            <a:r>
              <a:rPr lang="ru-RU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 Condensed" panose="020B0502040204020203" pitchFamily="34" charset="0"/>
              </a:rPr>
              <a:t>Амелия</a:t>
            </a:r>
            <a:endParaRPr lang="ru-RU" dirty="0" smtClean="0">
              <a:solidFill>
                <a:schemeClr val="tx1">
                  <a:lumMod val="65000"/>
                  <a:lumOff val="35000"/>
                </a:schemeClr>
              </a:solidFill>
              <a:latin typeface="Bahnschrift Condensed" panose="020B0502040204020203" pitchFamily="34" charset="0"/>
            </a:endParaRPr>
          </a:p>
          <a:p>
            <a:pPr marL="82296" indent="0" algn="ctr">
              <a:buNone/>
            </a:pP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 Condensed" panose="020B0502040204020203" pitchFamily="34" charset="0"/>
              </a:rPr>
              <a:t>Трофимов Миша</a:t>
            </a:r>
          </a:p>
          <a:p>
            <a:pPr marL="82296" indent="0" algn="ctr">
              <a:buNone/>
            </a:pPr>
            <a:endParaRPr lang="ru-RU" dirty="0" smtClean="0">
              <a:solidFill>
                <a:schemeClr val="tx1">
                  <a:lumMod val="65000"/>
                  <a:lumOff val="35000"/>
                </a:schemeClr>
              </a:solidFill>
              <a:latin typeface="Bahnschrift Condensed" panose="020B0502040204020203" pitchFamily="34" charset="0"/>
            </a:endParaRPr>
          </a:p>
          <a:p>
            <a:pPr marL="82296" indent="0" algn="ctr">
              <a:buNone/>
            </a:pPr>
            <a:endParaRPr lang="ru-RU" dirty="0" smtClean="0">
              <a:solidFill>
                <a:schemeClr val="tx1">
                  <a:lumMod val="65000"/>
                  <a:lumOff val="35000"/>
                </a:schemeClr>
              </a:solidFill>
              <a:latin typeface="Bahnschrift Condensed" panose="020B0502040204020203" pitchFamily="34" charset="0"/>
            </a:endParaRPr>
          </a:p>
          <a:p>
            <a:pPr marL="82296" indent="0" algn="ctr">
              <a:buNone/>
            </a:pPr>
            <a:endParaRPr lang="ru-RU" dirty="0" smtClean="0">
              <a:solidFill>
                <a:srgbClr val="C00000"/>
              </a:solidFill>
              <a:latin typeface="Bahnschrift Condensed" panose="020B0502040204020203" pitchFamily="34" charset="0"/>
            </a:endParaRPr>
          </a:p>
          <a:p>
            <a:pPr marL="82296" indent="0" algn="ctr">
              <a:buNone/>
            </a:pPr>
            <a:endParaRPr lang="ru-RU" dirty="0" smtClean="0">
              <a:latin typeface="Bahnschrift Condensed" panose="020B0502040204020203" pitchFamily="34" charset="0"/>
            </a:endParaRPr>
          </a:p>
          <a:p>
            <a:pPr marL="82296" indent="0" algn="ctr">
              <a:buNone/>
            </a:pPr>
            <a:endParaRPr lang="ru-RU" dirty="0">
              <a:latin typeface="Bahnschrift Condensed" panose="020B0502040204020203" pitchFamily="34" charset="0"/>
            </a:endParaRPr>
          </a:p>
          <a:p>
            <a:pPr marL="82296" indent="0" algn="ctr">
              <a:buNone/>
            </a:pPr>
            <a:endParaRPr lang="ru-RU" dirty="0">
              <a:latin typeface="Bahnschrift Condensed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736682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066800" y="274320"/>
            <a:ext cx="80772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3 этап </a:t>
            </a:r>
            <a:br>
              <a:rPr lang="ru-RU" sz="3200" dirty="0" smtClean="0">
                <a:solidFill>
                  <a:srgbClr val="C00000"/>
                </a:solidFill>
                <a:latin typeface="Arial Black" panose="020B0A04020102020204" pitchFamily="34" charset="0"/>
              </a:rPr>
            </a:br>
            <a:r>
              <a:rPr lang="ru-RU" sz="320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с 1 марта  по 31 марта</a:t>
            </a:r>
            <a:br>
              <a:rPr lang="ru-RU" sz="3200" dirty="0" smtClean="0">
                <a:solidFill>
                  <a:srgbClr val="C00000"/>
                </a:solidFill>
                <a:latin typeface="Arial Black" panose="020B0A04020102020204" pitchFamily="34" charset="0"/>
              </a:rPr>
            </a:br>
            <a:r>
              <a:rPr lang="ru-RU" sz="320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Тема: «Корней Иванович Чуковский» </a:t>
            </a:r>
            <a:endParaRPr lang="ru-RU" sz="3200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dirty="0" smtClean="0"/>
              <a:t>Наша библиотека</a:t>
            </a: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dirty="0" smtClean="0"/>
              <a:t>Лист статистики</a:t>
            </a:r>
            <a:endParaRPr lang="ru-RU" dirty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2514600"/>
            <a:ext cx="2743200" cy="3657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2148681"/>
            <a:ext cx="2518921" cy="438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785040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Виктор\Downloads\IMG_20240329_131118_924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2438400"/>
            <a:ext cx="4307417" cy="3230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Виктор\Downloads\IMG_20240329_131119_820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213945" y="2044105"/>
            <a:ext cx="4160837" cy="3120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92830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solidFill>
                  <a:srgbClr val="0070C0"/>
                </a:solidFill>
              </a:rPr>
              <a:t>Выставка рисунков</a:t>
            </a:r>
          </a:p>
        </p:txBody>
      </p:sp>
      <p:sp>
        <p:nvSpPr>
          <p:cNvPr id="8" name="Объект 7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Объект 8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0457874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000" dirty="0" smtClean="0">
                <a:solidFill>
                  <a:schemeClr val="tx1"/>
                </a:solidFill>
              </a:rPr>
              <a:t>Подведение итогов </a:t>
            </a:r>
            <a:r>
              <a:rPr lang="ru-RU" dirty="0" smtClean="0">
                <a:solidFill>
                  <a:srgbClr val="0070C0"/>
                </a:solidFill>
              </a:rPr>
              <a:t/>
            </a:r>
            <a:br>
              <a:rPr lang="ru-RU" dirty="0" smtClean="0">
                <a:solidFill>
                  <a:srgbClr val="0070C0"/>
                </a:solidFill>
              </a:rPr>
            </a:br>
            <a:r>
              <a:rPr lang="ru-RU" dirty="0" smtClean="0">
                <a:solidFill>
                  <a:srgbClr val="0070C0"/>
                </a:solidFill>
              </a:rPr>
              <a:t>«Самая читающая семья!»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745992" cy="5105400"/>
          </a:xfrm>
        </p:spPr>
        <p:txBody>
          <a:bodyPr>
            <a:normAutofit/>
          </a:bodyPr>
          <a:lstStyle/>
          <a:p>
            <a:pPr marL="82296" indent="0" algn="ctr">
              <a:buNone/>
            </a:pPr>
            <a:r>
              <a:rPr lang="ru-RU" sz="2400" dirty="0" smtClean="0">
                <a:solidFill>
                  <a:srgbClr val="C00000"/>
                </a:solidFill>
                <a:latin typeface="Bahnschrift Condensed" panose="020B0502040204020203" pitchFamily="34" charset="0"/>
              </a:rPr>
              <a:t>1 место (11 книг)</a:t>
            </a:r>
          </a:p>
          <a:p>
            <a:pPr marL="82296" indent="0" algn="ctr">
              <a:buNone/>
            </a:pPr>
            <a:r>
              <a:rPr lang="ru-RU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 Condensed" panose="020B0502040204020203" pitchFamily="34" charset="0"/>
              </a:rPr>
              <a:t>Трофимов Миша</a:t>
            </a:r>
          </a:p>
          <a:p>
            <a:pPr marL="82296" indent="0" algn="ctr">
              <a:buNone/>
            </a:pPr>
            <a:r>
              <a:rPr lang="ru-RU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 Condensed" panose="020B0502040204020203" pitchFamily="34" charset="0"/>
              </a:rPr>
              <a:t>Кононова Кристина</a:t>
            </a:r>
          </a:p>
          <a:p>
            <a:pPr marL="82296" indent="0" algn="ctr">
              <a:buNone/>
            </a:pPr>
            <a:r>
              <a:rPr lang="ru-RU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 Condensed" panose="020B0502040204020203" pitchFamily="34" charset="0"/>
              </a:rPr>
              <a:t>Белинская Арина</a:t>
            </a:r>
          </a:p>
          <a:p>
            <a:pPr marL="82296" indent="0" algn="ctr">
              <a:buNone/>
            </a:pPr>
            <a:r>
              <a:rPr lang="ru-RU" sz="24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 Condensed" panose="020B0502040204020203" pitchFamily="34" charset="0"/>
              </a:rPr>
              <a:t>Шаклеин</a:t>
            </a:r>
            <a:r>
              <a:rPr lang="ru-RU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 Condensed" panose="020B0502040204020203" pitchFamily="34" charset="0"/>
              </a:rPr>
              <a:t> Демид</a:t>
            </a:r>
          </a:p>
          <a:p>
            <a:pPr marL="82296" lvl="0" indent="0" algn="ctr">
              <a:buClr>
                <a:srgbClr val="3891A7"/>
              </a:buClr>
              <a:buNone/>
            </a:pPr>
            <a:r>
              <a:rPr lang="ru-RU" sz="2400" dirty="0" smtClean="0">
                <a:solidFill>
                  <a:srgbClr val="C00000"/>
                </a:solidFill>
                <a:latin typeface="Bahnschrift Condensed" panose="020B0502040204020203" pitchFamily="34" charset="0"/>
              </a:rPr>
              <a:t>2 </a:t>
            </a:r>
            <a:r>
              <a:rPr lang="ru-RU" sz="2400" dirty="0">
                <a:solidFill>
                  <a:srgbClr val="C00000"/>
                </a:solidFill>
                <a:latin typeface="Bahnschrift Condensed" panose="020B0502040204020203" pitchFamily="34" charset="0"/>
              </a:rPr>
              <a:t>место </a:t>
            </a:r>
            <a:r>
              <a:rPr lang="ru-RU" sz="2400" dirty="0" smtClean="0">
                <a:solidFill>
                  <a:srgbClr val="C00000"/>
                </a:solidFill>
                <a:latin typeface="Bahnschrift Condensed" panose="020B0502040204020203" pitchFamily="34" charset="0"/>
              </a:rPr>
              <a:t>(5 </a:t>
            </a:r>
            <a:r>
              <a:rPr lang="ru-RU" sz="2400" dirty="0">
                <a:solidFill>
                  <a:srgbClr val="C00000"/>
                </a:solidFill>
                <a:latin typeface="Bahnschrift Condensed" panose="020B0502040204020203" pitchFamily="34" charset="0"/>
              </a:rPr>
              <a:t>– </a:t>
            </a:r>
            <a:r>
              <a:rPr lang="ru-RU" sz="2400" dirty="0" smtClean="0">
                <a:solidFill>
                  <a:srgbClr val="C00000"/>
                </a:solidFill>
                <a:latin typeface="Bahnschrift Condensed" panose="020B0502040204020203" pitchFamily="34" charset="0"/>
              </a:rPr>
              <a:t>6 </a:t>
            </a:r>
            <a:r>
              <a:rPr lang="ru-RU" sz="2400" dirty="0">
                <a:solidFill>
                  <a:srgbClr val="C00000"/>
                </a:solidFill>
                <a:latin typeface="Bahnschrift Condensed" panose="020B0502040204020203" pitchFamily="34" charset="0"/>
              </a:rPr>
              <a:t>книг</a:t>
            </a:r>
            <a:r>
              <a:rPr lang="ru-RU" sz="2400" dirty="0" smtClean="0">
                <a:solidFill>
                  <a:srgbClr val="C00000"/>
                </a:solidFill>
                <a:latin typeface="Bahnschrift Condensed" panose="020B0502040204020203" pitchFamily="34" charset="0"/>
              </a:rPr>
              <a:t>)</a:t>
            </a:r>
          </a:p>
          <a:p>
            <a:pPr marL="82296" lvl="0" indent="0" algn="ctr">
              <a:buClr>
                <a:srgbClr val="3891A7"/>
              </a:buClr>
              <a:buNone/>
            </a:pPr>
            <a:r>
              <a:rPr lang="ru-RU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 Condensed" panose="020B0502040204020203" pitchFamily="34" charset="0"/>
              </a:rPr>
              <a:t>Лебедев Володя</a:t>
            </a:r>
          </a:p>
          <a:p>
            <a:pPr marL="82296" lvl="0" indent="0" algn="ctr">
              <a:buClr>
                <a:srgbClr val="3891A7"/>
              </a:buClr>
              <a:buNone/>
            </a:pPr>
            <a:r>
              <a:rPr lang="ru-RU" sz="24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 Condensed" panose="020B0502040204020203" pitchFamily="34" charset="0"/>
              </a:rPr>
              <a:t>Ефтина</a:t>
            </a:r>
            <a:r>
              <a:rPr lang="ru-RU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 Condensed" panose="020B0502040204020203" pitchFamily="34" charset="0"/>
              </a:rPr>
              <a:t> </a:t>
            </a:r>
            <a:r>
              <a:rPr lang="ru-RU" sz="24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 Condensed" panose="020B0502040204020203" pitchFamily="34" charset="0"/>
              </a:rPr>
              <a:t>Ариана</a:t>
            </a:r>
            <a:endParaRPr lang="ru-RU" sz="2400" dirty="0">
              <a:solidFill>
                <a:srgbClr val="C00000"/>
              </a:solidFill>
              <a:latin typeface="Bahnschrift Condensed" panose="020B0502040204020203" pitchFamily="34" charset="0"/>
            </a:endParaRPr>
          </a:p>
          <a:p>
            <a:pPr marL="82296" lvl="0" indent="0" algn="ctr">
              <a:buClr>
                <a:srgbClr val="3891A7"/>
              </a:buClr>
              <a:buNone/>
            </a:pPr>
            <a:endParaRPr lang="ru-RU" dirty="0" smtClean="0">
              <a:solidFill>
                <a:schemeClr val="tx1">
                  <a:lumMod val="65000"/>
                  <a:lumOff val="35000"/>
                </a:schemeClr>
              </a:solidFill>
              <a:latin typeface="Bahnschrift Condensed" panose="020B0502040204020203" pitchFamily="34" charset="0"/>
            </a:endParaRPr>
          </a:p>
          <a:p>
            <a:pPr marL="82296" lvl="0" indent="0" algn="ctr">
              <a:buClr>
                <a:srgbClr val="3891A7"/>
              </a:buClr>
              <a:buNone/>
            </a:pPr>
            <a:endParaRPr lang="ru-RU" dirty="0">
              <a:solidFill>
                <a:schemeClr val="tx1">
                  <a:lumMod val="65000"/>
                  <a:lumOff val="35000"/>
                </a:schemeClr>
              </a:solidFill>
              <a:latin typeface="Bahnschrift Condensed" panose="020B0502040204020203" pitchFamily="34" charset="0"/>
            </a:endParaRPr>
          </a:p>
          <a:p>
            <a:pPr marL="82296" indent="0" algn="ctr">
              <a:buNone/>
            </a:pPr>
            <a:endParaRPr lang="ru-RU" dirty="0" smtClean="0">
              <a:latin typeface="Bahnschrift Condensed" panose="020B0502040204020203" pitchFamily="34" charset="0"/>
            </a:endParaRPr>
          </a:p>
          <a:p>
            <a:pPr marL="82296" indent="0" algn="ctr">
              <a:buNone/>
            </a:pPr>
            <a:endParaRPr lang="ru-RU" dirty="0" smtClean="0">
              <a:latin typeface="Bahnschrift Condensed" panose="020B0502040204020203" pitchFamily="34" charset="0"/>
            </a:endParaRPr>
          </a:p>
          <a:p>
            <a:pPr marL="82296" indent="0" algn="ctr">
              <a:buNone/>
            </a:pPr>
            <a:endParaRPr lang="ru-RU" dirty="0" smtClean="0"/>
          </a:p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82296" indent="0" algn="ctr">
              <a:buNone/>
            </a:pPr>
            <a:endParaRPr lang="ru-RU" dirty="0">
              <a:solidFill>
                <a:srgbClr val="C00000"/>
              </a:solidFill>
              <a:latin typeface="Bahnschrift Condensed" panose="020B0502040204020203" pitchFamily="34" charset="0"/>
            </a:endParaRPr>
          </a:p>
          <a:p>
            <a:pPr marL="82296" lvl="0" indent="0" algn="ctr">
              <a:buClr>
                <a:srgbClr val="3891A7"/>
              </a:buClr>
              <a:buNone/>
            </a:pPr>
            <a:r>
              <a:rPr lang="ru-RU" sz="2200" dirty="0">
                <a:solidFill>
                  <a:srgbClr val="C00000"/>
                </a:solidFill>
                <a:latin typeface="Bahnschrift Condensed" panose="020B0502040204020203" pitchFamily="34" charset="0"/>
              </a:rPr>
              <a:t>3 место (2 – 3 книги)</a:t>
            </a:r>
          </a:p>
          <a:p>
            <a:pPr marL="82296" lvl="0" indent="0" algn="ctr">
              <a:buClr>
                <a:srgbClr val="3891A7"/>
              </a:buClr>
              <a:buNone/>
            </a:pPr>
            <a:r>
              <a:rPr lang="ru-RU" sz="2200" dirty="0" err="1">
                <a:solidFill>
                  <a:prstClr val="black">
                    <a:lumMod val="65000"/>
                    <a:lumOff val="35000"/>
                  </a:prstClr>
                </a:solidFill>
                <a:latin typeface="Bahnschrift Condensed" panose="020B0502040204020203" pitchFamily="34" charset="0"/>
              </a:rPr>
              <a:t>Мачтаков</a:t>
            </a:r>
            <a:r>
              <a:rPr lang="ru-RU" sz="2200" dirty="0">
                <a:solidFill>
                  <a:prstClr val="black">
                    <a:lumMod val="65000"/>
                    <a:lumOff val="35000"/>
                  </a:prstClr>
                </a:solidFill>
                <a:latin typeface="Bahnschrift Condensed" panose="020B0502040204020203" pitchFamily="34" charset="0"/>
              </a:rPr>
              <a:t> Миша</a:t>
            </a:r>
          </a:p>
          <a:p>
            <a:pPr marL="82296" lvl="0" indent="0" algn="ctr">
              <a:buClr>
                <a:srgbClr val="3891A7"/>
              </a:buClr>
              <a:buNone/>
            </a:pPr>
            <a:r>
              <a:rPr lang="ru-RU" sz="2200" dirty="0" err="1">
                <a:solidFill>
                  <a:prstClr val="black">
                    <a:lumMod val="65000"/>
                    <a:lumOff val="35000"/>
                  </a:prstClr>
                </a:solidFill>
                <a:latin typeface="Bahnschrift Condensed" panose="020B0502040204020203" pitchFamily="34" charset="0"/>
              </a:rPr>
              <a:t>Стафеева</a:t>
            </a:r>
            <a:r>
              <a:rPr lang="ru-RU" sz="2200" dirty="0">
                <a:solidFill>
                  <a:prstClr val="black">
                    <a:lumMod val="65000"/>
                    <a:lumOff val="35000"/>
                  </a:prstClr>
                </a:solidFill>
                <a:latin typeface="Bahnschrift Condensed" panose="020B0502040204020203" pitchFamily="34" charset="0"/>
              </a:rPr>
              <a:t> Ксюша</a:t>
            </a:r>
          </a:p>
          <a:p>
            <a:pPr marL="82296" lvl="0" indent="0" algn="ctr">
              <a:buClr>
                <a:srgbClr val="3891A7"/>
              </a:buClr>
              <a:buNone/>
            </a:pPr>
            <a:r>
              <a:rPr lang="ru-RU" sz="2200" dirty="0">
                <a:solidFill>
                  <a:prstClr val="black">
                    <a:lumMod val="65000"/>
                    <a:lumOff val="35000"/>
                  </a:prstClr>
                </a:solidFill>
                <a:latin typeface="Bahnschrift Condensed" panose="020B0502040204020203" pitchFamily="34" charset="0"/>
              </a:rPr>
              <a:t>Зубарев Саша</a:t>
            </a:r>
          </a:p>
          <a:p>
            <a:pPr marL="82296" lvl="0" indent="0" algn="ctr">
              <a:buClr>
                <a:srgbClr val="3891A7"/>
              </a:buClr>
              <a:buNone/>
            </a:pPr>
            <a:r>
              <a:rPr lang="ru-RU" sz="2200" dirty="0" err="1">
                <a:solidFill>
                  <a:prstClr val="black">
                    <a:lumMod val="65000"/>
                    <a:lumOff val="35000"/>
                  </a:prstClr>
                </a:solidFill>
                <a:latin typeface="Bahnschrift Condensed" panose="020B0502040204020203" pitchFamily="34" charset="0"/>
              </a:rPr>
              <a:t>Кетов</a:t>
            </a:r>
            <a:r>
              <a:rPr lang="ru-RU" sz="2200" dirty="0">
                <a:solidFill>
                  <a:prstClr val="black">
                    <a:lumMod val="65000"/>
                    <a:lumOff val="35000"/>
                  </a:prstClr>
                </a:solidFill>
                <a:latin typeface="Bahnschrift Condensed" panose="020B0502040204020203" pitchFamily="34" charset="0"/>
              </a:rPr>
              <a:t> </a:t>
            </a:r>
            <a:r>
              <a:rPr lang="ru-RU" sz="22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Bahnschrift Condensed" panose="020B0502040204020203" pitchFamily="34" charset="0"/>
              </a:rPr>
              <a:t>Миша</a:t>
            </a:r>
          </a:p>
          <a:p>
            <a:pPr marL="82296" lvl="0" indent="0" algn="ctr">
              <a:buClr>
                <a:srgbClr val="3891A7"/>
              </a:buClr>
              <a:buNone/>
            </a:pPr>
            <a:r>
              <a:rPr lang="ru-RU" sz="22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Bahnschrift Condensed" panose="020B0502040204020203" pitchFamily="34" charset="0"/>
              </a:rPr>
              <a:t>Шмакова Таня</a:t>
            </a:r>
            <a:endParaRPr lang="ru-RU" sz="2200" dirty="0">
              <a:solidFill>
                <a:prstClr val="black">
                  <a:lumMod val="65000"/>
                  <a:lumOff val="35000"/>
                </a:prstClr>
              </a:solidFill>
              <a:latin typeface="Bahnschrift Condensed" panose="020B0502040204020203" pitchFamily="34" charset="0"/>
            </a:endParaRPr>
          </a:p>
          <a:p>
            <a:pPr marL="82296" indent="0" algn="ctr">
              <a:buNone/>
            </a:pPr>
            <a:endParaRPr lang="ru-RU" dirty="0" smtClean="0">
              <a:solidFill>
                <a:schemeClr val="tx1">
                  <a:lumMod val="65000"/>
                  <a:lumOff val="35000"/>
                </a:schemeClr>
              </a:solidFill>
              <a:latin typeface="Bahnschrift Condensed" panose="020B0502040204020203" pitchFamily="34" charset="0"/>
            </a:endParaRPr>
          </a:p>
          <a:p>
            <a:pPr marL="82296" indent="0" algn="ctr">
              <a:buNone/>
            </a:pPr>
            <a:endParaRPr lang="ru-RU" dirty="0" smtClean="0">
              <a:solidFill>
                <a:srgbClr val="C00000"/>
              </a:solidFill>
              <a:latin typeface="Bahnschrift Condensed" panose="020B0502040204020203" pitchFamily="34" charset="0"/>
            </a:endParaRPr>
          </a:p>
          <a:p>
            <a:pPr marL="82296" indent="0" algn="ctr">
              <a:buNone/>
            </a:pPr>
            <a:endParaRPr lang="ru-RU" dirty="0" smtClean="0">
              <a:latin typeface="Bahnschrift Condensed" panose="020B0502040204020203" pitchFamily="34" charset="0"/>
            </a:endParaRPr>
          </a:p>
          <a:p>
            <a:pPr marL="82296" indent="0" algn="ctr">
              <a:buNone/>
            </a:pPr>
            <a:endParaRPr lang="ru-RU" dirty="0">
              <a:latin typeface="Bahnschrift Condensed" panose="020B0502040204020203" pitchFamily="34" charset="0"/>
            </a:endParaRPr>
          </a:p>
          <a:p>
            <a:pPr marL="82296" indent="0" algn="ctr">
              <a:buNone/>
            </a:pPr>
            <a:endParaRPr lang="ru-RU" dirty="0">
              <a:latin typeface="Bahnschrift Condensed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736682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 </a:t>
            </a:r>
            <a:r>
              <a:rPr lang="ru-RU" sz="2400" dirty="0" smtClean="0"/>
              <a:t>Стоп – кадр  </a:t>
            </a:r>
            <a:br>
              <a:rPr lang="ru-RU" sz="2400" dirty="0" smtClean="0"/>
            </a:br>
            <a:r>
              <a:rPr lang="ru-RU" sz="2800" dirty="0" smtClean="0">
                <a:solidFill>
                  <a:srgbClr val="0070C0"/>
                </a:solidFill>
              </a:rPr>
              <a:t>«Читающая семья!»</a:t>
            </a:r>
            <a:endParaRPr lang="ru-RU" sz="2000" dirty="0"/>
          </a:p>
        </p:txBody>
      </p:sp>
      <p:pic>
        <p:nvPicPr>
          <p:cNvPr id="14338" name="Picture 2" descr="C:\Users\Виктор\Downloads\IMG_20240331_201153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308101" y="1130300"/>
            <a:ext cx="3733800" cy="497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39" name="Picture 3" descr="C:\Users\Виктор\Downloads\IMG_20240331_191036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9800" y="1752600"/>
            <a:ext cx="2796778" cy="3729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599084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Объект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1268" name="Picture 4" descr="C:\Users\Виктор\Downloads\IMG_20240331_201436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304800"/>
            <a:ext cx="5791200" cy="6279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474682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5362" name="Picture 2" descr="C:\Users\Виктор\Downloads\image-31-03-24-08-55-2.heic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0408" y="533400"/>
            <a:ext cx="3769783" cy="5654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3" name="Picture 3" descr="C:\Users\Виктор\Downloads\image-31-03-24-08-55.heic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400" y="533362"/>
            <a:ext cx="3783285" cy="5675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540216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Виктор\Downloads\IMG-20240402-WA0041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399" y="609600"/>
            <a:ext cx="4516946" cy="6002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Виктор\Downloads\IMG_20240331_20550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600672"/>
            <a:ext cx="2677178" cy="5952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033668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7" name="Picture 3" descr="C:\Users\Виктор\Downloads\20240403_203909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60400" y="1092200"/>
            <a:ext cx="6299200" cy="472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888154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Виктор\Downloads\IMG_20240403_222412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1676400"/>
            <a:ext cx="3657600" cy="4483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Виктор\Downloads\IMG-20240403-WA0033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400" y="1905000"/>
            <a:ext cx="3852004" cy="4294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343333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5974080"/>
          </a:xfrm>
        </p:spPr>
        <p:txBody>
          <a:bodyPr>
            <a:normAutofit/>
          </a:bodyPr>
          <a:lstStyle/>
          <a:p>
            <a:r>
              <a:rPr lang="ru-RU" dirty="0" smtClean="0"/>
              <a:t>Всё в ваших руках дорогие родители.</a:t>
            </a:r>
            <a:br>
              <a:rPr lang="ru-RU" dirty="0" smtClean="0"/>
            </a:br>
            <a:r>
              <a:rPr lang="ru-RU" dirty="0" smtClean="0"/>
              <a:t>Ловите момент, дети очень быстро растут!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4742135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066800" y="274320"/>
            <a:ext cx="8077200" cy="1143000"/>
          </a:xfrm>
        </p:spPr>
        <p:txBody>
          <a:bodyPr>
            <a:noAutofit/>
          </a:bodyPr>
          <a:lstStyle/>
          <a:p>
            <a:pPr algn="ctr"/>
            <a:r>
              <a:rPr lang="ru-RU" sz="2800" dirty="0">
                <a:solidFill>
                  <a:srgbClr val="C00000"/>
                </a:solidFill>
                <a:latin typeface="Arial Black" panose="020B0A04020102020204" pitchFamily="34" charset="0"/>
              </a:rPr>
              <a:t>4</a:t>
            </a:r>
            <a:r>
              <a:rPr lang="ru-RU" sz="280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 этап </a:t>
            </a:r>
            <a:br>
              <a:rPr lang="ru-RU" sz="2800" dirty="0" smtClean="0">
                <a:solidFill>
                  <a:srgbClr val="C00000"/>
                </a:solidFill>
                <a:latin typeface="Arial Black" panose="020B0A04020102020204" pitchFamily="34" charset="0"/>
              </a:rPr>
            </a:br>
            <a:r>
              <a:rPr lang="ru-RU" sz="280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с 1 апреля  по 30 апреля</a:t>
            </a:r>
            <a:br>
              <a:rPr lang="ru-RU" sz="2800" dirty="0" smtClean="0">
                <a:solidFill>
                  <a:srgbClr val="C00000"/>
                </a:solidFill>
                <a:latin typeface="Arial Black" panose="020B0A04020102020204" pitchFamily="34" charset="0"/>
              </a:rPr>
            </a:br>
            <a:r>
              <a:rPr lang="ru-RU" sz="280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Тема: «Русские народные сказки» </a:t>
            </a:r>
            <a:endParaRPr lang="ru-RU" sz="2800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dirty="0" smtClean="0"/>
              <a:t>Наша библиотека</a:t>
            </a: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dirty="0" smtClean="0"/>
              <a:t>Лист статистики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1676400" y="2133600"/>
            <a:ext cx="320040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Bahnschrift Condensed" panose="020B0502040204020203" pitchFamily="34" charset="0"/>
              </a:rPr>
              <a:t>1</a:t>
            </a:r>
            <a:r>
              <a:rPr lang="ru-RU" dirty="0" smtClean="0">
                <a:latin typeface="Bahnschrift Condensed" panose="020B0502040204020203" pitchFamily="34" charset="0"/>
              </a:rPr>
              <a:t> «Гуси лебеди»</a:t>
            </a:r>
          </a:p>
          <a:p>
            <a:r>
              <a:rPr lang="ru-RU" dirty="0" smtClean="0">
                <a:latin typeface="Bahnschrift Condensed" panose="020B0502040204020203" pitchFamily="34" charset="0"/>
              </a:rPr>
              <a:t>2 «</a:t>
            </a:r>
            <a:r>
              <a:rPr lang="ru-RU" dirty="0" err="1" smtClean="0">
                <a:latin typeface="Bahnschrift Condensed" panose="020B0502040204020203" pitchFamily="34" charset="0"/>
              </a:rPr>
              <a:t>Жихарка</a:t>
            </a:r>
            <a:r>
              <a:rPr lang="ru-RU" dirty="0" smtClean="0">
                <a:latin typeface="Bahnschrift Condensed" panose="020B0502040204020203" pitchFamily="34" charset="0"/>
              </a:rPr>
              <a:t>»</a:t>
            </a:r>
          </a:p>
          <a:p>
            <a:r>
              <a:rPr lang="ru-RU" dirty="0" smtClean="0">
                <a:latin typeface="Bahnschrift Condensed" panose="020B0502040204020203" pitchFamily="34" charset="0"/>
              </a:rPr>
              <a:t>3 «</a:t>
            </a:r>
            <a:r>
              <a:rPr lang="ru-RU" dirty="0" err="1" smtClean="0">
                <a:latin typeface="Bahnschrift Condensed" panose="020B0502040204020203" pitchFamily="34" charset="0"/>
              </a:rPr>
              <a:t>Заюшкина</a:t>
            </a:r>
            <a:r>
              <a:rPr lang="ru-RU" dirty="0" smtClean="0">
                <a:latin typeface="Bahnschrift Condensed" panose="020B0502040204020203" pitchFamily="34" charset="0"/>
              </a:rPr>
              <a:t> избушка»</a:t>
            </a:r>
          </a:p>
          <a:p>
            <a:r>
              <a:rPr lang="ru-RU" dirty="0" smtClean="0">
                <a:latin typeface="Bahnschrift Condensed" panose="020B0502040204020203" pitchFamily="34" charset="0"/>
              </a:rPr>
              <a:t>4 «Зимовье зверей»</a:t>
            </a:r>
          </a:p>
          <a:p>
            <a:r>
              <a:rPr lang="ru-RU" dirty="0" smtClean="0">
                <a:latin typeface="Bahnschrift Condensed" panose="020B0502040204020203" pitchFamily="34" charset="0"/>
              </a:rPr>
              <a:t>5 «Петушок и бобовое зёрнышко»</a:t>
            </a:r>
          </a:p>
          <a:p>
            <a:r>
              <a:rPr lang="ru-RU" dirty="0" smtClean="0">
                <a:latin typeface="Bahnschrift Condensed" panose="020B0502040204020203" pitchFamily="34" charset="0"/>
              </a:rPr>
              <a:t>6 «Лиса и волк»</a:t>
            </a:r>
          </a:p>
          <a:p>
            <a:r>
              <a:rPr lang="ru-RU" dirty="0" smtClean="0">
                <a:latin typeface="Bahnschrift Condensed" panose="020B0502040204020203" pitchFamily="34" charset="0"/>
              </a:rPr>
              <a:t>7 «Лиса привередница»</a:t>
            </a:r>
          </a:p>
          <a:p>
            <a:r>
              <a:rPr lang="ru-RU" dirty="0" smtClean="0">
                <a:latin typeface="Bahnschrift Condensed" panose="020B0502040204020203" pitchFamily="34" charset="0"/>
              </a:rPr>
              <a:t>8 «Лисичка со скалочкой»</a:t>
            </a:r>
          </a:p>
          <a:p>
            <a:r>
              <a:rPr lang="ru-RU" dirty="0" smtClean="0">
                <a:latin typeface="Bahnschrift Condensed" panose="020B0502040204020203" pitchFamily="34" charset="0"/>
              </a:rPr>
              <a:t>9 «Пых»</a:t>
            </a:r>
          </a:p>
          <a:p>
            <a:r>
              <a:rPr lang="ru-RU" dirty="0" smtClean="0">
                <a:latin typeface="Bahnschrift Condensed" panose="020B0502040204020203" pitchFamily="34" charset="0"/>
              </a:rPr>
              <a:t>10 «Смоляной бочок»</a:t>
            </a:r>
          </a:p>
          <a:p>
            <a:r>
              <a:rPr lang="ru-RU" dirty="0" smtClean="0">
                <a:latin typeface="Bahnschrift Condensed" panose="020B0502040204020203" pitchFamily="34" charset="0"/>
              </a:rPr>
              <a:t>11 «</a:t>
            </a:r>
            <a:r>
              <a:rPr lang="ru-RU" dirty="0" err="1" smtClean="0">
                <a:latin typeface="Bahnschrift Condensed" panose="020B0502040204020203" pitchFamily="34" charset="0"/>
              </a:rPr>
              <a:t>Снегурушка</a:t>
            </a:r>
            <a:r>
              <a:rPr lang="ru-RU" dirty="0" smtClean="0">
                <a:latin typeface="Bahnschrift Condensed" panose="020B0502040204020203" pitchFamily="34" charset="0"/>
              </a:rPr>
              <a:t> и лиса»</a:t>
            </a:r>
          </a:p>
          <a:p>
            <a:r>
              <a:rPr lang="ru-RU" dirty="0" smtClean="0">
                <a:latin typeface="Bahnschrift Condensed" panose="020B0502040204020203" pitchFamily="34" charset="0"/>
              </a:rPr>
              <a:t>12 «У страха глаза велики»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4304120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solidFill>
                  <a:srgbClr val="0070C0"/>
                </a:solidFill>
              </a:rPr>
              <a:t>Выставка рисунков</a:t>
            </a:r>
          </a:p>
        </p:txBody>
      </p:sp>
      <p:sp>
        <p:nvSpPr>
          <p:cNvPr id="8" name="Объект 7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Объект 8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5095993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000" dirty="0" smtClean="0">
                <a:solidFill>
                  <a:schemeClr val="tx1"/>
                </a:solidFill>
              </a:rPr>
              <a:t>Подведение итогов </a:t>
            </a:r>
            <a:r>
              <a:rPr lang="ru-RU" dirty="0" smtClean="0">
                <a:solidFill>
                  <a:srgbClr val="0070C0"/>
                </a:solidFill>
              </a:rPr>
              <a:t/>
            </a:r>
            <a:br>
              <a:rPr lang="ru-RU" dirty="0" smtClean="0">
                <a:solidFill>
                  <a:srgbClr val="0070C0"/>
                </a:solidFill>
              </a:rPr>
            </a:br>
            <a:r>
              <a:rPr lang="ru-RU" dirty="0" smtClean="0">
                <a:solidFill>
                  <a:srgbClr val="0070C0"/>
                </a:solidFill>
              </a:rPr>
              <a:t>«Самая читающая семья!»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82296" lvl="0" indent="0" algn="ctr">
              <a:buClr>
                <a:srgbClr val="3891A7"/>
              </a:buClr>
              <a:buNone/>
            </a:pPr>
            <a:r>
              <a:rPr lang="ru-RU" sz="2000" dirty="0">
                <a:solidFill>
                  <a:srgbClr val="C00000"/>
                </a:solidFill>
                <a:latin typeface="Bahnschrift Condensed" panose="020B0502040204020203" pitchFamily="34" charset="0"/>
              </a:rPr>
              <a:t>1 место </a:t>
            </a:r>
            <a:r>
              <a:rPr lang="ru-RU" sz="2000" dirty="0" smtClean="0">
                <a:solidFill>
                  <a:srgbClr val="C00000"/>
                </a:solidFill>
                <a:latin typeface="Bahnschrift Condensed" panose="020B0502040204020203" pitchFamily="34" charset="0"/>
              </a:rPr>
              <a:t>( - </a:t>
            </a:r>
            <a:r>
              <a:rPr lang="ru-RU" sz="2000" dirty="0">
                <a:solidFill>
                  <a:srgbClr val="C00000"/>
                </a:solidFill>
                <a:latin typeface="Bahnschrift Condensed" panose="020B0502040204020203" pitchFamily="34" charset="0"/>
              </a:rPr>
              <a:t>книги</a:t>
            </a:r>
            <a:r>
              <a:rPr lang="ru-RU" sz="2000" dirty="0" smtClean="0">
                <a:solidFill>
                  <a:prstClr val="black"/>
                </a:solidFill>
                <a:latin typeface="Bahnschrift Condensed" panose="020B0502040204020203" pitchFamily="34" charset="0"/>
              </a:rPr>
              <a:t>)</a:t>
            </a:r>
          </a:p>
          <a:p>
            <a:pPr marL="82296" lvl="0" indent="0" algn="ctr">
              <a:buClr>
                <a:srgbClr val="3891A7"/>
              </a:buClr>
              <a:buNone/>
            </a:pPr>
            <a:endParaRPr lang="ru-RU" sz="2000" dirty="0">
              <a:solidFill>
                <a:prstClr val="black"/>
              </a:solidFill>
              <a:latin typeface="Bahnschrift Condensed" panose="020B0502040204020203" pitchFamily="34" charset="0"/>
            </a:endParaRPr>
          </a:p>
          <a:p>
            <a:pPr marL="82296" lvl="0" indent="0" algn="ctr">
              <a:buClr>
                <a:srgbClr val="3891A7"/>
              </a:buClr>
              <a:buNone/>
            </a:pPr>
            <a:r>
              <a:rPr lang="ru-RU" sz="2000" dirty="0" smtClean="0">
                <a:solidFill>
                  <a:srgbClr val="C00000"/>
                </a:solidFill>
                <a:latin typeface="Bahnschrift Condensed" panose="020B0502040204020203" pitchFamily="34" charset="0"/>
              </a:rPr>
              <a:t>2 </a:t>
            </a:r>
            <a:r>
              <a:rPr lang="ru-RU" sz="2000" dirty="0">
                <a:solidFill>
                  <a:srgbClr val="C00000"/>
                </a:solidFill>
                <a:latin typeface="Bahnschrift Condensed" panose="020B0502040204020203" pitchFamily="34" charset="0"/>
              </a:rPr>
              <a:t>место </a:t>
            </a:r>
            <a:r>
              <a:rPr lang="ru-RU" sz="2000" dirty="0" smtClean="0">
                <a:solidFill>
                  <a:srgbClr val="C00000"/>
                </a:solidFill>
                <a:latin typeface="Bahnschrift Condensed" panose="020B0502040204020203" pitchFamily="34" charset="0"/>
              </a:rPr>
              <a:t>( </a:t>
            </a:r>
            <a:r>
              <a:rPr lang="ru-RU" sz="2000" dirty="0">
                <a:solidFill>
                  <a:srgbClr val="C00000"/>
                </a:solidFill>
                <a:latin typeface="Bahnschrift Condensed" panose="020B0502040204020203" pitchFamily="34" charset="0"/>
              </a:rPr>
              <a:t>– </a:t>
            </a:r>
            <a:r>
              <a:rPr lang="ru-RU" sz="2000" dirty="0" smtClean="0">
                <a:solidFill>
                  <a:srgbClr val="C00000"/>
                </a:solidFill>
                <a:latin typeface="Bahnschrift Condensed" panose="020B0502040204020203" pitchFamily="34" charset="0"/>
              </a:rPr>
              <a:t> </a:t>
            </a:r>
            <a:r>
              <a:rPr lang="ru-RU" sz="2000" dirty="0">
                <a:solidFill>
                  <a:srgbClr val="C00000"/>
                </a:solidFill>
                <a:latin typeface="Bahnschrift Condensed" panose="020B0502040204020203" pitchFamily="34" charset="0"/>
              </a:rPr>
              <a:t>книг)</a:t>
            </a:r>
          </a:p>
          <a:p>
            <a:pPr marL="82296" lvl="0" indent="0" algn="ctr">
              <a:buClr>
                <a:srgbClr val="3891A7"/>
              </a:buClr>
              <a:buNone/>
            </a:pPr>
            <a:endParaRPr lang="ru-RU" sz="2000" dirty="0">
              <a:solidFill>
                <a:prstClr val="black">
                  <a:lumMod val="65000"/>
                  <a:lumOff val="35000"/>
                </a:prstClr>
              </a:solidFill>
              <a:latin typeface="Bahnschrift Condensed" panose="020B0502040204020203" pitchFamily="34" charset="0"/>
            </a:endParaRPr>
          </a:p>
          <a:p>
            <a:pPr marL="82296" lvl="0" indent="0" algn="ctr">
              <a:buClr>
                <a:srgbClr val="3891A7"/>
              </a:buClr>
              <a:buNone/>
            </a:pPr>
            <a:r>
              <a:rPr lang="ru-RU" sz="2000" dirty="0">
                <a:solidFill>
                  <a:srgbClr val="C00000"/>
                </a:solidFill>
                <a:latin typeface="Bahnschrift Condensed" panose="020B0502040204020203" pitchFamily="34" charset="0"/>
              </a:rPr>
              <a:t>3 место </a:t>
            </a:r>
            <a:r>
              <a:rPr lang="ru-RU" sz="2000" dirty="0" smtClean="0">
                <a:solidFill>
                  <a:srgbClr val="C00000"/>
                </a:solidFill>
                <a:latin typeface="Bahnschrift Condensed" panose="020B0502040204020203" pitchFamily="34" charset="0"/>
              </a:rPr>
              <a:t>( </a:t>
            </a:r>
            <a:r>
              <a:rPr lang="ru-RU" sz="2000" dirty="0">
                <a:solidFill>
                  <a:srgbClr val="C00000"/>
                </a:solidFill>
                <a:latin typeface="Bahnschrift Condensed" panose="020B0502040204020203" pitchFamily="34" charset="0"/>
              </a:rPr>
              <a:t>– </a:t>
            </a:r>
            <a:r>
              <a:rPr lang="ru-RU" sz="2000" dirty="0" smtClean="0">
                <a:solidFill>
                  <a:srgbClr val="C00000"/>
                </a:solidFill>
                <a:latin typeface="Bahnschrift Condensed" panose="020B0502040204020203" pitchFamily="34" charset="0"/>
              </a:rPr>
              <a:t> </a:t>
            </a:r>
            <a:r>
              <a:rPr lang="ru-RU" sz="2000" dirty="0">
                <a:solidFill>
                  <a:srgbClr val="C00000"/>
                </a:solidFill>
                <a:latin typeface="Bahnschrift Condensed" panose="020B0502040204020203" pitchFamily="34" charset="0"/>
              </a:rPr>
              <a:t>книг)</a:t>
            </a:r>
          </a:p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82296" lvl="0" indent="0" algn="ctr">
              <a:buClr>
                <a:srgbClr val="3891A7"/>
              </a:buClr>
              <a:buNone/>
            </a:pPr>
            <a:r>
              <a:rPr lang="ru-RU" sz="2400" dirty="0">
                <a:solidFill>
                  <a:srgbClr val="C00000"/>
                </a:solidFill>
                <a:latin typeface="Bahnschrift Condensed" panose="020B0502040204020203" pitchFamily="34" charset="0"/>
              </a:rPr>
              <a:t>Приняли участие</a:t>
            </a:r>
          </a:p>
          <a:p>
            <a:pPr marL="82296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757544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278172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09600" y="274320"/>
            <a:ext cx="8991600" cy="1143000"/>
          </a:xfrm>
        </p:spPr>
        <p:txBody>
          <a:bodyPr>
            <a:noAutofit/>
          </a:bodyPr>
          <a:lstStyle/>
          <a:p>
            <a:pPr algn="ctr"/>
            <a:r>
              <a:rPr lang="ru-RU" sz="2800" dirty="0" smtClean="0">
                <a:solidFill>
                  <a:srgbClr val="C00000"/>
                </a:solidFill>
                <a:effectLst/>
                <a:latin typeface="Arial Black" panose="020B0A04020102020204" pitchFamily="34" charset="0"/>
              </a:rPr>
              <a:t>5 этап </a:t>
            </a:r>
            <a:br>
              <a:rPr lang="ru-RU" sz="2800" dirty="0" smtClean="0">
                <a:solidFill>
                  <a:srgbClr val="C00000"/>
                </a:solidFill>
                <a:effectLst/>
                <a:latin typeface="Arial Black" panose="020B0A04020102020204" pitchFamily="34" charset="0"/>
              </a:rPr>
            </a:br>
            <a:r>
              <a:rPr lang="ru-RU" sz="2800" dirty="0" smtClean="0">
                <a:solidFill>
                  <a:srgbClr val="C00000"/>
                </a:solidFill>
                <a:effectLst/>
                <a:latin typeface="Arial Black" panose="020B0A04020102020204" pitchFamily="34" charset="0"/>
              </a:rPr>
              <a:t>с 1 мая  по 31 мая</a:t>
            </a:r>
            <a:br>
              <a:rPr lang="ru-RU" sz="2800" dirty="0" smtClean="0">
                <a:solidFill>
                  <a:srgbClr val="C00000"/>
                </a:solidFill>
                <a:effectLst/>
                <a:latin typeface="Arial Black" panose="020B0A04020102020204" pitchFamily="34" charset="0"/>
              </a:rPr>
            </a:br>
            <a:r>
              <a:rPr lang="ru-RU" sz="2800" dirty="0" smtClean="0">
                <a:solidFill>
                  <a:srgbClr val="C00000"/>
                </a:solidFill>
                <a:effectLst/>
                <a:latin typeface="Arial Black" panose="020B0A04020102020204" pitchFamily="34" charset="0"/>
              </a:rPr>
              <a:t>Тема: «Владимир Григорьевич </a:t>
            </a:r>
            <a:r>
              <a:rPr lang="ru-RU" sz="2800" dirty="0" err="1" smtClean="0">
                <a:solidFill>
                  <a:srgbClr val="C00000"/>
                </a:solidFill>
                <a:effectLst/>
                <a:latin typeface="Arial Black" panose="020B0A04020102020204" pitchFamily="34" charset="0"/>
              </a:rPr>
              <a:t>Сутеев</a:t>
            </a:r>
            <a:r>
              <a:rPr lang="ru-RU" sz="2800" dirty="0" smtClean="0">
                <a:solidFill>
                  <a:srgbClr val="C00000"/>
                </a:solidFill>
                <a:effectLst/>
                <a:latin typeface="Arial Black" panose="020B0A04020102020204" pitchFamily="34" charset="0"/>
              </a:rPr>
              <a:t>» </a:t>
            </a:r>
            <a:endParaRPr lang="ru-RU" sz="2800" dirty="0">
              <a:solidFill>
                <a:srgbClr val="C00000"/>
              </a:solidFill>
              <a:effectLst/>
              <a:latin typeface="Arial Black" panose="020B0A04020102020204" pitchFamily="34" charset="0"/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dirty="0" smtClean="0"/>
              <a:t>Наша библиотека</a:t>
            </a: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dirty="0" smtClean="0"/>
              <a:t>Лист статистики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1143000" y="2286000"/>
            <a:ext cx="1905000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 Condensed" panose="020B0502040204020203" pitchFamily="34" charset="0"/>
              </a:rPr>
              <a:t>1 «Под грибом»</a:t>
            </a:r>
          </a:p>
          <a:p>
            <a:r>
              <a:rPr lang="ru-RU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 Condensed" panose="020B0502040204020203" pitchFamily="34" charset="0"/>
              </a:rPr>
              <a:t>2 «Три </a:t>
            </a:r>
            <a:r>
              <a:rPr lang="ru-RU" sz="12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 Condensed" panose="020B0502040204020203" pitchFamily="34" charset="0"/>
              </a:rPr>
              <a:t>котётнка</a:t>
            </a:r>
            <a:r>
              <a:rPr lang="ru-RU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 Condensed" panose="020B0502040204020203" pitchFamily="34" charset="0"/>
              </a:rPr>
              <a:t>»</a:t>
            </a:r>
          </a:p>
          <a:p>
            <a:r>
              <a:rPr lang="ru-RU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 Condensed" panose="020B0502040204020203" pitchFamily="34" charset="0"/>
              </a:rPr>
              <a:t>3 «Кто сказал мяу»</a:t>
            </a:r>
          </a:p>
          <a:p>
            <a:r>
              <a:rPr lang="ru-RU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 Condensed" panose="020B0502040204020203" pitchFamily="34" charset="0"/>
              </a:rPr>
              <a:t>4 «Кораблик»</a:t>
            </a:r>
          </a:p>
          <a:p>
            <a:r>
              <a:rPr lang="ru-RU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 Condensed" panose="020B0502040204020203" pitchFamily="34" charset="0"/>
              </a:rPr>
              <a:t>5 «Ёлка»</a:t>
            </a:r>
          </a:p>
          <a:p>
            <a:r>
              <a:rPr lang="ru-RU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 Condensed" panose="020B0502040204020203" pitchFamily="34" charset="0"/>
              </a:rPr>
              <a:t>6 «Мешок яблок»</a:t>
            </a:r>
          </a:p>
          <a:p>
            <a:r>
              <a:rPr lang="ru-RU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 Condensed" panose="020B0502040204020203" pitchFamily="34" charset="0"/>
              </a:rPr>
              <a:t>7 «Палочка – выручалочка»</a:t>
            </a:r>
          </a:p>
          <a:p>
            <a:r>
              <a:rPr lang="ru-RU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 Condensed" panose="020B0502040204020203" pitchFamily="34" charset="0"/>
              </a:rPr>
              <a:t>8 «Разные колёса»</a:t>
            </a:r>
          </a:p>
          <a:p>
            <a:r>
              <a:rPr lang="ru-RU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 Condensed" panose="020B0502040204020203" pitchFamily="34" charset="0"/>
              </a:rPr>
              <a:t>9 «Петух и краски»</a:t>
            </a:r>
          </a:p>
          <a:p>
            <a:r>
              <a:rPr lang="ru-RU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 Condensed" panose="020B0502040204020203" pitchFamily="34" charset="0"/>
              </a:rPr>
              <a:t>10 «Кот рыболов»</a:t>
            </a:r>
          </a:p>
          <a:p>
            <a:r>
              <a:rPr lang="ru-RU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 Condensed" panose="020B0502040204020203" pitchFamily="34" charset="0"/>
              </a:rPr>
              <a:t>11 «Дядя Миша»</a:t>
            </a:r>
          </a:p>
          <a:p>
            <a:r>
              <a:rPr lang="ru-RU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 Condensed" panose="020B0502040204020203" pitchFamily="34" charset="0"/>
              </a:rPr>
              <a:t>12 «Яблоко»</a:t>
            </a:r>
          </a:p>
          <a:p>
            <a:r>
              <a:rPr lang="ru-RU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 Condensed" panose="020B0502040204020203" pitchFamily="34" charset="0"/>
              </a:rPr>
              <a:t>13 «Бабушкин огород»</a:t>
            </a:r>
          </a:p>
          <a:p>
            <a:r>
              <a:rPr lang="ru-RU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 Condensed" panose="020B0502040204020203" pitchFamily="34" charset="0"/>
              </a:rPr>
              <a:t>14 «Живые грибы»</a:t>
            </a:r>
          </a:p>
          <a:p>
            <a:r>
              <a:rPr lang="ru-RU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 Condensed" panose="020B0502040204020203" pitchFamily="34" charset="0"/>
              </a:rPr>
              <a:t>15 «Как зима кончилась»</a:t>
            </a:r>
          </a:p>
          <a:p>
            <a:r>
              <a:rPr lang="ru-RU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 Condensed" panose="020B0502040204020203" pitchFamily="34" charset="0"/>
              </a:rPr>
              <a:t>16 «Как я ловил рыбу»</a:t>
            </a:r>
          </a:p>
          <a:p>
            <a:r>
              <a:rPr lang="ru-RU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 Condensed" panose="020B0502040204020203" pitchFamily="34" charset="0"/>
              </a:rPr>
              <a:t>17 «Капризная кошка»</a:t>
            </a:r>
          </a:p>
          <a:p>
            <a:r>
              <a:rPr lang="ru-RU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 Condensed" panose="020B0502040204020203" pitchFamily="34" charset="0"/>
              </a:rPr>
              <a:t>18 «Мамин праздник»</a:t>
            </a:r>
          </a:p>
          <a:p>
            <a:r>
              <a:rPr lang="ru-RU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 Condensed" panose="020B0502040204020203" pitchFamily="34" charset="0"/>
              </a:rPr>
              <a:t>19 «Мы артисты»</a:t>
            </a:r>
          </a:p>
          <a:p>
            <a:pPr lvl="0"/>
            <a:r>
              <a:rPr lang="ru-RU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 Condensed" panose="020B0502040204020203" pitchFamily="34" charset="0"/>
              </a:rPr>
              <a:t>20 «Мы в лесу»</a:t>
            </a:r>
            <a:r>
              <a:rPr lang="ru-RU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Bahnschrift Condensed" panose="020B0502040204020203" pitchFamily="34" charset="0"/>
              </a:rPr>
              <a:t> </a:t>
            </a:r>
            <a:endParaRPr lang="ru-RU" sz="1200" dirty="0" smtClean="0">
              <a:solidFill>
                <a:prstClr val="black">
                  <a:lumMod val="65000"/>
                  <a:lumOff val="35000"/>
                </a:prstClr>
              </a:solidFill>
              <a:latin typeface="Bahnschrift Condensed" panose="020B0502040204020203" pitchFamily="34" charset="0"/>
            </a:endParaRPr>
          </a:p>
          <a:p>
            <a:pPr lvl="0"/>
            <a:r>
              <a:rPr lang="ru-RU" sz="12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Bahnschrift Condensed" panose="020B0502040204020203" pitchFamily="34" charset="0"/>
              </a:rPr>
              <a:t>21 </a:t>
            </a:r>
            <a:r>
              <a:rPr lang="ru-RU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Bahnschrift Condensed" panose="020B0502040204020203" pitchFamily="34" charset="0"/>
              </a:rPr>
              <a:t>«Мы ищем кляксу»</a:t>
            </a:r>
          </a:p>
          <a:p>
            <a:endParaRPr lang="ru-RU" sz="1200" dirty="0" smtClean="0">
              <a:solidFill>
                <a:schemeClr val="tx1">
                  <a:lumMod val="65000"/>
                  <a:lumOff val="35000"/>
                </a:schemeClr>
              </a:solidFill>
              <a:latin typeface="Bahnschrift Condensed" panose="020B0502040204020203" pitchFamily="34" charset="0"/>
            </a:endParaRPr>
          </a:p>
          <a:p>
            <a:endParaRPr lang="ru-RU" sz="1200" dirty="0">
              <a:solidFill>
                <a:schemeClr val="tx1">
                  <a:lumMod val="65000"/>
                  <a:lumOff val="35000"/>
                </a:schemeClr>
              </a:solidFill>
              <a:latin typeface="Bahnschrift Condensed" panose="020B0502040204020203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048000" y="2285999"/>
            <a:ext cx="2667000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 Condensed" panose="020B0502040204020203" pitchFamily="34" charset="0"/>
              </a:rPr>
              <a:t>22 «мы уже в школе»</a:t>
            </a:r>
          </a:p>
          <a:p>
            <a:r>
              <a:rPr lang="ru-RU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 Condensed" panose="020B0502040204020203" pitchFamily="34" charset="0"/>
              </a:rPr>
              <a:t>23 «Мышонок и карандаш»</a:t>
            </a:r>
          </a:p>
          <a:p>
            <a:r>
              <a:rPr lang="ru-RU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 Condensed" panose="020B0502040204020203" pitchFamily="34" charset="0"/>
              </a:rPr>
              <a:t>24 «Про Айболита и </a:t>
            </a:r>
            <a:r>
              <a:rPr lang="ru-RU" sz="12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 Condensed" panose="020B0502040204020203" pitchFamily="34" charset="0"/>
              </a:rPr>
              <a:t>Чапкин</a:t>
            </a:r>
            <a:r>
              <a:rPr lang="ru-RU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 Condensed" panose="020B0502040204020203" pitchFamily="34" charset="0"/>
              </a:rPr>
              <a:t> портрет»</a:t>
            </a:r>
          </a:p>
          <a:p>
            <a:r>
              <a:rPr lang="ru-RU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 Condensed" panose="020B0502040204020203" pitchFamily="34" charset="0"/>
              </a:rPr>
              <a:t>25 «Про бегемота который боялся прививок»</a:t>
            </a:r>
          </a:p>
          <a:p>
            <a:r>
              <a:rPr lang="ru-RU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 Condensed" panose="020B0502040204020203" pitchFamily="34" charset="0"/>
              </a:rPr>
              <a:t>26 «Про снегурочки и снежинку»</a:t>
            </a:r>
          </a:p>
          <a:p>
            <a:r>
              <a:rPr lang="ru-RU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 Condensed" panose="020B0502040204020203" pitchFamily="34" charset="0"/>
              </a:rPr>
              <a:t>27 «Раз, два дружно»</a:t>
            </a:r>
          </a:p>
          <a:p>
            <a:r>
              <a:rPr lang="ru-RU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 Condensed" panose="020B0502040204020203" pitchFamily="34" charset="0"/>
              </a:rPr>
              <a:t>28 «Салют»</a:t>
            </a:r>
          </a:p>
          <a:p>
            <a:r>
              <a:rPr lang="ru-RU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 Condensed" panose="020B0502040204020203" pitchFamily="34" charset="0"/>
              </a:rPr>
              <a:t>29 «Терем – теремок»</a:t>
            </a:r>
          </a:p>
          <a:p>
            <a:r>
              <a:rPr lang="ru-RU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 Condensed" panose="020B0502040204020203" pitchFamily="34" charset="0"/>
              </a:rPr>
              <a:t>30 «У всех праздник»</a:t>
            </a:r>
          </a:p>
          <a:p>
            <a:r>
              <a:rPr lang="ru-RU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 Condensed" panose="020B0502040204020203" pitchFamily="34" charset="0"/>
              </a:rPr>
              <a:t>31 «Умелые руки»</a:t>
            </a:r>
          </a:p>
          <a:p>
            <a:r>
              <a:rPr lang="ru-RU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 Condensed" panose="020B0502040204020203" pitchFamily="34" charset="0"/>
              </a:rPr>
              <a:t>32 «Цыплёнок и утёнок»</a:t>
            </a:r>
          </a:p>
          <a:p>
            <a:r>
              <a:rPr lang="ru-RU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 Condensed" panose="020B0502040204020203" pitchFamily="34" charset="0"/>
              </a:rPr>
              <a:t>33 «Петя Иванок и волшебник Тик – Так»</a:t>
            </a:r>
          </a:p>
          <a:p>
            <a:r>
              <a:rPr lang="ru-RU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 Condensed" panose="020B0502040204020203" pitchFamily="34" charset="0"/>
              </a:rPr>
              <a:t>34 «Это что за птица»</a:t>
            </a:r>
          </a:p>
          <a:p>
            <a:r>
              <a:rPr lang="ru-RU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 Condensed" panose="020B0502040204020203" pitchFamily="34" charset="0"/>
              </a:rPr>
              <a:t>35 «Находка»</a:t>
            </a:r>
          </a:p>
          <a:p>
            <a:r>
              <a:rPr lang="ru-RU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 Condensed" panose="020B0502040204020203" pitchFamily="34" charset="0"/>
              </a:rPr>
              <a:t>36 «Бабочка»</a:t>
            </a:r>
          </a:p>
          <a:p>
            <a:r>
              <a:rPr lang="ru-RU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 Condensed" panose="020B0502040204020203" pitchFamily="34" charset="0"/>
              </a:rPr>
              <a:t>37 «</a:t>
            </a:r>
            <a:r>
              <a:rPr lang="ru-RU" sz="12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Bahnschrift Condensed" panose="020B0502040204020203" pitchFamily="34" charset="0"/>
              </a:rPr>
              <a:t>З</a:t>
            </a:r>
            <a:r>
              <a:rPr lang="ru-RU" sz="12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 Condensed" panose="020B0502040204020203" pitchFamily="34" charset="0"/>
              </a:rPr>
              <a:t>айкин</a:t>
            </a:r>
            <a:r>
              <a:rPr lang="ru-RU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 Condensed" panose="020B0502040204020203" pitchFamily="34" charset="0"/>
              </a:rPr>
              <a:t> кораблик»</a:t>
            </a:r>
          </a:p>
          <a:p>
            <a:r>
              <a:rPr lang="ru-RU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 Condensed" panose="020B0502040204020203" pitchFamily="34" charset="0"/>
              </a:rPr>
              <a:t>38 «Страшный зверь»</a:t>
            </a:r>
          </a:p>
          <a:p>
            <a:r>
              <a:rPr lang="ru-RU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 Condensed" panose="020B0502040204020203" pitchFamily="34" charset="0"/>
              </a:rPr>
              <a:t>39 «Волшебный магазин»</a:t>
            </a:r>
          </a:p>
          <a:p>
            <a:r>
              <a:rPr lang="ru-RU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 Condensed" panose="020B0502040204020203" pitchFamily="34" charset="0"/>
              </a:rPr>
              <a:t>40 «Петя и Красная Шапочка»</a:t>
            </a:r>
          </a:p>
          <a:p>
            <a:r>
              <a:rPr lang="ru-RU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 Condensed" panose="020B0502040204020203" pitchFamily="34" charset="0"/>
              </a:rPr>
              <a:t>41 «Весной»</a:t>
            </a:r>
          </a:p>
          <a:p>
            <a:r>
              <a:rPr lang="ru-RU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 Condensed" panose="020B0502040204020203" pitchFamily="34" charset="0"/>
              </a:rPr>
              <a:t>42 «Про ёлки»</a:t>
            </a:r>
          </a:p>
          <a:p>
            <a:endParaRPr lang="ru-RU" sz="1200" dirty="0" smtClean="0">
              <a:solidFill>
                <a:schemeClr val="tx1">
                  <a:lumMod val="65000"/>
                  <a:lumOff val="35000"/>
                </a:schemeClr>
              </a:solidFill>
              <a:latin typeface="Bahnschrift Condensed" panose="020B0502040204020203" pitchFamily="34" charset="0"/>
            </a:endParaRPr>
          </a:p>
          <a:p>
            <a:endParaRPr lang="ru-RU" sz="1200" dirty="0">
              <a:latin typeface="Bahnschrift Condensed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215292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solidFill>
                  <a:srgbClr val="0070C0"/>
                </a:solidFill>
              </a:rPr>
              <a:t>Выставка рисунков</a:t>
            </a:r>
          </a:p>
        </p:txBody>
      </p:sp>
      <p:sp>
        <p:nvSpPr>
          <p:cNvPr id="8" name="Объект 7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Объект 8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5095993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000" dirty="0" smtClean="0">
                <a:solidFill>
                  <a:schemeClr val="tx1"/>
                </a:solidFill>
              </a:rPr>
              <a:t>Подведение итогов </a:t>
            </a:r>
            <a:r>
              <a:rPr lang="ru-RU" dirty="0" smtClean="0">
                <a:solidFill>
                  <a:srgbClr val="0070C0"/>
                </a:solidFill>
              </a:rPr>
              <a:t/>
            </a:r>
            <a:br>
              <a:rPr lang="ru-RU" dirty="0" smtClean="0">
                <a:solidFill>
                  <a:srgbClr val="0070C0"/>
                </a:solidFill>
              </a:rPr>
            </a:br>
            <a:r>
              <a:rPr lang="ru-RU" dirty="0" smtClean="0">
                <a:solidFill>
                  <a:srgbClr val="0070C0"/>
                </a:solidFill>
              </a:rPr>
              <a:t>«Самая читающая семья!»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82296" lvl="0" indent="0" algn="ctr">
              <a:buClr>
                <a:srgbClr val="3891A7"/>
              </a:buClr>
              <a:buNone/>
            </a:pPr>
            <a:r>
              <a:rPr lang="ru-RU" sz="2000" dirty="0">
                <a:solidFill>
                  <a:srgbClr val="C00000"/>
                </a:solidFill>
                <a:latin typeface="Bahnschrift Condensed" panose="020B0502040204020203" pitchFamily="34" charset="0"/>
              </a:rPr>
              <a:t>1 место </a:t>
            </a:r>
            <a:r>
              <a:rPr lang="ru-RU" sz="2000" dirty="0" smtClean="0">
                <a:solidFill>
                  <a:srgbClr val="C00000"/>
                </a:solidFill>
                <a:latin typeface="Bahnschrift Condensed" panose="020B0502040204020203" pitchFamily="34" charset="0"/>
              </a:rPr>
              <a:t>( -</a:t>
            </a:r>
            <a:r>
              <a:rPr lang="ru-RU" sz="2000" dirty="0">
                <a:solidFill>
                  <a:srgbClr val="C00000"/>
                </a:solidFill>
                <a:latin typeface="Bahnschrift Condensed" panose="020B0502040204020203" pitchFamily="34" charset="0"/>
              </a:rPr>
              <a:t> </a:t>
            </a:r>
            <a:r>
              <a:rPr lang="ru-RU" sz="2000" dirty="0" smtClean="0">
                <a:solidFill>
                  <a:srgbClr val="C00000"/>
                </a:solidFill>
                <a:latin typeface="Bahnschrift Condensed" panose="020B0502040204020203" pitchFamily="34" charset="0"/>
              </a:rPr>
              <a:t>книги</a:t>
            </a:r>
            <a:r>
              <a:rPr lang="ru-RU" sz="2000" dirty="0">
                <a:solidFill>
                  <a:prstClr val="black"/>
                </a:solidFill>
                <a:latin typeface="Bahnschrift Condensed" panose="020B0502040204020203" pitchFamily="34" charset="0"/>
              </a:rPr>
              <a:t>)</a:t>
            </a:r>
          </a:p>
          <a:p>
            <a:pPr marL="82296" lvl="0" indent="0" algn="ctr">
              <a:buClr>
                <a:srgbClr val="3891A7"/>
              </a:buClr>
              <a:buNone/>
            </a:pPr>
            <a:endParaRPr lang="ru-RU" sz="2000" dirty="0">
              <a:solidFill>
                <a:prstClr val="black"/>
              </a:solidFill>
              <a:latin typeface="Bahnschrift Condensed" panose="020B0502040204020203" pitchFamily="34" charset="0"/>
            </a:endParaRPr>
          </a:p>
          <a:p>
            <a:pPr marL="82296" lvl="0" indent="0" algn="ctr">
              <a:buClr>
                <a:srgbClr val="3891A7"/>
              </a:buClr>
              <a:buNone/>
            </a:pPr>
            <a:r>
              <a:rPr lang="ru-RU" sz="2000" dirty="0">
                <a:solidFill>
                  <a:srgbClr val="C00000"/>
                </a:solidFill>
                <a:latin typeface="Bahnschrift Condensed" panose="020B0502040204020203" pitchFamily="34" charset="0"/>
              </a:rPr>
              <a:t>2 место </a:t>
            </a:r>
            <a:r>
              <a:rPr lang="ru-RU" sz="2000" dirty="0" smtClean="0">
                <a:solidFill>
                  <a:srgbClr val="C00000"/>
                </a:solidFill>
                <a:latin typeface="Bahnschrift Condensed" panose="020B0502040204020203" pitchFamily="34" charset="0"/>
              </a:rPr>
              <a:t>( </a:t>
            </a:r>
            <a:r>
              <a:rPr lang="ru-RU" sz="2000" dirty="0">
                <a:solidFill>
                  <a:srgbClr val="C00000"/>
                </a:solidFill>
                <a:latin typeface="Bahnschrift Condensed" panose="020B0502040204020203" pitchFamily="34" charset="0"/>
              </a:rPr>
              <a:t>– </a:t>
            </a:r>
            <a:r>
              <a:rPr lang="ru-RU" sz="2000" dirty="0" smtClean="0">
                <a:solidFill>
                  <a:srgbClr val="C00000"/>
                </a:solidFill>
                <a:latin typeface="Bahnschrift Condensed" panose="020B0502040204020203" pitchFamily="34" charset="0"/>
              </a:rPr>
              <a:t> </a:t>
            </a:r>
            <a:r>
              <a:rPr lang="ru-RU" sz="2000" dirty="0">
                <a:solidFill>
                  <a:srgbClr val="C00000"/>
                </a:solidFill>
                <a:latin typeface="Bahnschrift Condensed" panose="020B0502040204020203" pitchFamily="34" charset="0"/>
              </a:rPr>
              <a:t>книг)</a:t>
            </a:r>
          </a:p>
          <a:p>
            <a:pPr marL="82296" lvl="0" indent="0" algn="ctr">
              <a:buClr>
                <a:srgbClr val="3891A7"/>
              </a:buClr>
              <a:buNone/>
            </a:pPr>
            <a:endParaRPr lang="ru-RU" sz="2000" dirty="0">
              <a:solidFill>
                <a:prstClr val="black">
                  <a:lumMod val="65000"/>
                  <a:lumOff val="35000"/>
                </a:prstClr>
              </a:solidFill>
              <a:latin typeface="Bahnschrift Condensed" panose="020B0502040204020203" pitchFamily="34" charset="0"/>
            </a:endParaRPr>
          </a:p>
          <a:p>
            <a:pPr marL="82296" lvl="0" indent="0" algn="ctr">
              <a:buClr>
                <a:srgbClr val="3891A7"/>
              </a:buClr>
              <a:buNone/>
            </a:pPr>
            <a:r>
              <a:rPr lang="ru-RU" sz="2000" dirty="0">
                <a:solidFill>
                  <a:srgbClr val="C00000"/>
                </a:solidFill>
                <a:latin typeface="Bahnschrift Condensed" panose="020B0502040204020203" pitchFamily="34" charset="0"/>
              </a:rPr>
              <a:t>3 место </a:t>
            </a:r>
            <a:r>
              <a:rPr lang="ru-RU" sz="2000" dirty="0" smtClean="0">
                <a:solidFill>
                  <a:srgbClr val="C00000"/>
                </a:solidFill>
                <a:latin typeface="Bahnschrift Condensed" panose="020B0502040204020203" pitchFamily="34" charset="0"/>
              </a:rPr>
              <a:t>( </a:t>
            </a:r>
            <a:r>
              <a:rPr lang="ru-RU" sz="2000" dirty="0">
                <a:solidFill>
                  <a:srgbClr val="C00000"/>
                </a:solidFill>
                <a:latin typeface="Bahnschrift Condensed" panose="020B0502040204020203" pitchFamily="34" charset="0"/>
              </a:rPr>
              <a:t>– </a:t>
            </a:r>
            <a:r>
              <a:rPr lang="ru-RU" sz="2000" dirty="0" smtClean="0">
                <a:solidFill>
                  <a:srgbClr val="C00000"/>
                </a:solidFill>
                <a:latin typeface="Bahnschrift Condensed" panose="020B0502040204020203" pitchFamily="34" charset="0"/>
              </a:rPr>
              <a:t> </a:t>
            </a:r>
            <a:r>
              <a:rPr lang="ru-RU" sz="2000" dirty="0">
                <a:solidFill>
                  <a:srgbClr val="C00000"/>
                </a:solidFill>
                <a:latin typeface="Bahnschrift Condensed" panose="020B0502040204020203" pitchFamily="34" charset="0"/>
              </a:rPr>
              <a:t>книг)</a:t>
            </a:r>
          </a:p>
          <a:p>
            <a:pPr lvl="0">
              <a:buClr>
                <a:srgbClr val="3891A7"/>
              </a:buClr>
            </a:pPr>
            <a:endParaRPr lang="ru-RU" dirty="0">
              <a:solidFill>
                <a:prstClr val="black"/>
              </a:solidFill>
            </a:endParaRPr>
          </a:p>
          <a:p>
            <a:pPr marL="82296" indent="0">
              <a:buNone/>
            </a:pP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82296" lvl="0" indent="0" algn="ctr">
              <a:buClr>
                <a:srgbClr val="3891A7"/>
              </a:buClr>
              <a:buNone/>
            </a:pPr>
            <a:r>
              <a:rPr lang="ru-RU" sz="2400" dirty="0">
                <a:solidFill>
                  <a:srgbClr val="C00000"/>
                </a:solidFill>
                <a:latin typeface="Bahnschrift Condensed" panose="020B0502040204020203" pitchFamily="34" charset="0"/>
              </a:rPr>
              <a:t>Приняли участие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5573242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661</TotalTime>
  <Words>605</Words>
  <Application>Microsoft Office PowerPoint</Application>
  <PresentationFormat>Экран (4:3)</PresentationFormat>
  <Paragraphs>187</Paragraphs>
  <Slides>31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2" baseType="lpstr">
      <vt:lpstr>Солнцестояние</vt:lpstr>
      <vt:lpstr>Презентация PowerPoint</vt:lpstr>
      <vt:lpstr>ПРОЕКТ «Читающая семья»</vt:lpstr>
      <vt:lpstr>  Рекомендации:    Уважаемые Родители, вы приносите любую книгу  (по возрасту детей) в детский сад, ставите в коробку. Книге присваивается номер.     Вы можете взять домой любую книгу, на ваш выбор.  Обязательно проговорить дома  с детьми  о правилах  обращения с книгой. В кругу семьи её  прочитать, побеседовать о прочитанном. Затем вернуть обратно в детский сад.       В лист статистики (расчерченный на ватмане) на против имени ребёнка  (фото) вы вписываете номер книги, которую прочитали.      Как итог о прочитанной книге, нарисуйте с ребёнком рисунок понравившегося персонажа, или иллюстрацию к рассказу, сказке. Что больше всего ребёнку понравилось, запомнилось. Ваши рисунки мы поместим на нашу  выставку.  Сделайте фото как вы читаете  в кругу семьи  для нашей рубрики «Стоп – кадр!»     Пожалуйста, будьте поактивнее, проведите время  вместе с ребёнком. Поверьте  на чтение всегда найдётся время , хотя бы перед сном.</vt:lpstr>
      <vt:lpstr>Пословицы Книгу читай, разуму набирай. Будешь книжки читать – будешь всё знать. Книга  подобна воде, дорогу пробьёт везде. Книга твой друг, без неё как без рук. Хорошая книга ярче звёздочки светит. Знание солнце, книга – окно. Книги не говорят – правду сказывают. Кто много читает – тот много знает.</vt:lpstr>
      <vt:lpstr>1 этап  с 1 октября по 30 ноября Тема: «Читать – это здорово!»</vt:lpstr>
      <vt:lpstr>Выставка рисунков</vt:lpstr>
      <vt:lpstr>Презентация PowerPoint</vt:lpstr>
      <vt:lpstr>Презентация PowerPoint</vt:lpstr>
      <vt:lpstr>Презентация PowerPoint</vt:lpstr>
      <vt:lpstr>Подведение итогов  «Самая читающая семья!»</vt:lpstr>
      <vt:lpstr>2 этап  с 1 декабря по 30 февраля Тема: «Новый год!» </vt:lpstr>
      <vt:lpstr>Выставка рисунков</vt:lpstr>
      <vt:lpstr>Подведение итогов  «Самая читающая семья!»</vt:lpstr>
      <vt:lpstr>3 этап  с 1 марта  по 31 марта Тема: «Корней Иванович Чуковский» </vt:lpstr>
      <vt:lpstr>Презентация PowerPoint</vt:lpstr>
      <vt:lpstr>Выставка рисунков</vt:lpstr>
      <vt:lpstr>Подведение итогов  «Самая читающая семья!»</vt:lpstr>
      <vt:lpstr> Стоп – кадр   «Читающая семья!»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Всё в ваших руках дорогие родители. Ловите момент, дети очень быстро растут!</vt:lpstr>
      <vt:lpstr>4 этап  с 1 апреля  по 30 апреля Тема: «Русские народные сказки» </vt:lpstr>
      <vt:lpstr>Выставка рисунков</vt:lpstr>
      <vt:lpstr>Подведение итогов  «Самая читающая семья!»</vt:lpstr>
      <vt:lpstr>Презентация PowerPoint</vt:lpstr>
      <vt:lpstr>5 этап  с 1 мая  по 31 мая Тема: «Владимир Григорьевич Сутеев» </vt:lpstr>
      <vt:lpstr>Выставка рисунков</vt:lpstr>
      <vt:lpstr>Подведение итогов  «Самая читающая семья!»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 «Читающая семья»</dc:title>
  <dc:creator>Виктор</dc:creator>
  <cp:lastModifiedBy>RePack by Diakov</cp:lastModifiedBy>
  <cp:revision>42</cp:revision>
  <dcterms:created xsi:type="dcterms:W3CDTF">2006-08-16T00:00:00Z</dcterms:created>
  <dcterms:modified xsi:type="dcterms:W3CDTF">2024-04-04T16:43:04Z</dcterms:modified>
</cp:coreProperties>
</file>